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6" r:id="rId4"/>
    <p:sldId id="295" r:id="rId5"/>
    <p:sldId id="265" r:id="rId6"/>
    <p:sldId id="266" r:id="rId7"/>
    <p:sldId id="270" r:id="rId8"/>
    <p:sldId id="262" r:id="rId9"/>
    <p:sldId id="297" r:id="rId10"/>
    <p:sldId id="298" r:id="rId11"/>
    <p:sldId id="268" r:id="rId12"/>
    <p:sldId id="269" r:id="rId13"/>
    <p:sldId id="267" r:id="rId14"/>
    <p:sldId id="280" r:id="rId15"/>
    <p:sldId id="281" r:id="rId16"/>
    <p:sldId id="282" r:id="rId17"/>
    <p:sldId id="288" r:id="rId18"/>
    <p:sldId id="289" r:id="rId19"/>
    <p:sldId id="277" r:id="rId20"/>
    <p:sldId id="278" r:id="rId21"/>
    <p:sldId id="263" r:id="rId22"/>
    <p:sldId id="279" r:id="rId23"/>
    <p:sldId id="26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media/image6.jpe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FE5C15A-C2D8-4939-8369-1856FF357EC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AFE5C15A-C2D8-4939-8369-1856FF357EC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AFE5C15A-C2D8-4939-8369-1856FF357ECF}"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AFE5C15A-C2D8-4939-8369-1856FF357ECF}"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E5C15A-C2D8-4939-8369-1856FF357ECF}"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FE5C15A-C2D8-4939-8369-1856FF357EC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FE5C15A-C2D8-4939-8369-1856FF357EC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ACE98BC-DB85-41E3-956B-9F87C24D1B0A}"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E5C15A-C2D8-4939-8369-1856FF357ECF}"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CE98BC-DB85-41E3-956B-9F87C24D1B0A}"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110521" y="102635"/>
            <a:ext cx="6289863" cy="6652727"/>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
        <p:nvSpPr>
          <p:cNvPr id="7" name="Rectangle 6"/>
          <p:cNvSpPr/>
          <p:nvPr/>
        </p:nvSpPr>
        <p:spPr>
          <a:xfrm>
            <a:off x="290081" y="1035552"/>
            <a:ext cx="6494884" cy="1446550"/>
          </a:xfrm>
          <a:prstGeom prst="rect">
            <a:avLst/>
          </a:prstGeom>
          <a:noFill/>
        </p:spPr>
        <p:txBody>
          <a:bodyPr wrap="square" lIns="91440" tIns="45720" rIns="91440" bIns="45720">
            <a:spAutoFit/>
          </a:bodyPr>
          <a:lstStyle/>
          <a:p>
            <a:pPr algn="ctr"/>
            <a:r>
              <a:rPr lang="en-US" sz="44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AUTOMATIC NUMBER PLATE RECOGNITION</a:t>
            </a:r>
            <a:endParaRPr lang="en-US" sz="44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8" name="Rectangle 7"/>
          <p:cNvSpPr/>
          <p:nvPr/>
        </p:nvSpPr>
        <p:spPr>
          <a:xfrm>
            <a:off x="-1" y="2798058"/>
            <a:ext cx="8453535" cy="830997"/>
          </a:xfrm>
          <a:prstGeom prst="rect">
            <a:avLst/>
          </a:prstGeom>
          <a:noFill/>
        </p:spPr>
        <p:txBody>
          <a:bodyPr wrap="square" lIns="91440" tIns="45720" rIns="91440" bIns="45720">
            <a:spAutoFit/>
          </a:bodyPr>
          <a:lstStyle/>
          <a:p>
            <a:r>
              <a:rPr lang="en-US" sz="24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GUIDE NAME: </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Mr. P.B. ARAVIND PRASAD.,</a:t>
            </a:r>
            <a:r>
              <a:rPr lang="en-US" sz="24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M.Tech</a:t>
            </a:r>
            <a:endPar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(AP/AI)</a:t>
            </a:r>
            <a:endParaRPr lang="en-US"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9" name="Rectangle 8"/>
          <p:cNvSpPr/>
          <p:nvPr/>
        </p:nvSpPr>
        <p:spPr>
          <a:xfrm>
            <a:off x="0" y="3514124"/>
            <a:ext cx="6289863" cy="1938992"/>
          </a:xfrm>
          <a:prstGeom prst="rect">
            <a:avLst/>
          </a:prstGeom>
          <a:noFill/>
        </p:spPr>
        <p:txBody>
          <a:bodyPr wrap="none" lIns="91440" tIns="45720" rIns="91440" bIns="45720">
            <a:spAutoFit/>
          </a:bodyPr>
          <a:lstStyle/>
          <a:p>
            <a:r>
              <a:rPr lang="en-US" sz="24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TEAM MEMBERS:</a:t>
            </a:r>
            <a:endParaRPr lang="en-US" sz="2400" b="1"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 KANNIGA SARASWATHY (811721243024)</a:t>
            </a:r>
            <a:endPar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 MADHUMITHA (811721243026)</a:t>
            </a:r>
            <a:endPar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 MONISH VIDYARTHI (8117212430</a:t>
            </a:r>
            <a:r>
              <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35)</a:t>
            </a:r>
            <a:endParaRPr lang="en-US" sz="2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 SUBALATHA (811721243054)</a:t>
            </a:r>
            <a:endParaRPr lang="en-US"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95071"/>
            <a:ext cx="12315008" cy="7632192"/>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p:cNvSpPr txBox="1"/>
          <p:nvPr/>
        </p:nvSpPr>
        <p:spPr>
          <a:xfrm>
            <a:off x="119861" y="-23360"/>
            <a:ext cx="9451910" cy="769441"/>
          </a:xfrm>
          <a:prstGeom prst="rect">
            <a:avLst/>
          </a:prstGeom>
          <a:noFill/>
        </p:spPr>
        <p:txBody>
          <a:bodyPr wrap="square">
            <a:spAutoFit/>
          </a:bodyPr>
          <a:lstStyle/>
          <a:p>
            <a:r>
              <a:rPr lang="en-IN" sz="4400" b="1" dirty="0">
                <a:latin typeface="Times New Roman" panose="02020603050405020304" pitchFamily="18" charset="0"/>
                <a:cs typeface="Times New Roman" panose="02020603050405020304" pitchFamily="18" charset="0"/>
              </a:rPr>
              <a:t>ARCHITECTURAL DIAGRAM:</a:t>
            </a:r>
            <a:endParaRPr lang="en-IN" sz="4400" b="1" dirty="0">
              <a:latin typeface="Times New Roman" panose="02020603050405020304" pitchFamily="18" charset="0"/>
              <a:cs typeface="Times New Roman" panose="02020603050405020304" pitchFamily="18" charset="0"/>
            </a:endParaRPr>
          </a:p>
        </p:txBody>
      </p:sp>
      <p:pic>
        <p:nvPicPr>
          <p:cNvPr id="7" name="Picture 2" descr="CCTV. Surveillance Security Camera or CCTV with traffic light #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3581" y="1926449"/>
            <a:ext cx="1576872" cy="220202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Printable Cartoon Ca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42" y="4968862"/>
            <a:ext cx="2628914" cy="1808512"/>
          </a:xfrm>
          <a:prstGeom prst="rect">
            <a:avLst/>
          </a:prstGeom>
          <a:noFill/>
          <a:extLst>
            <a:ext uri="{909E8E84-426E-40DD-AFC4-6F175D3DCCD1}">
              <a14:hiddenFill xmlns:a14="http://schemas.microsoft.com/office/drawing/2010/main">
                <a:solidFill>
                  <a:srgbClr val="FFFFFF"/>
                </a:solidFill>
              </a14:hiddenFill>
            </a:ext>
          </a:extLst>
        </p:spPr>
      </p:pic>
      <p:sp>
        <p:nvSpPr>
          <p:cNvPr id="13" name="Arrow: Up 12"/>
          <p:cNvSpPr/>
          <p:nvPr/>
        </p:nvSpPr>
        <p:spPr>
          <a:xfrm rot="2663860">
            <a:off x="3812855" y="1414748"/>
            <a:ext cx="114213" cy="201077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Up 13"/>
          <p:cNvSpPr/>
          <p:nvPr/>
        </p:nvSpPr>
        <p:spPr>
          <a:xfrm>
            <a:off x="2271248" y="4159122"/>
            <a:ext cx="101537" cy="933061"/>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8" name="Google Shape;1388;p164"/>
          <p:cNvSpPr txBox="1"/>
          <p:nvPr/>
        </p:nvSpPr>
        <p:spPr>
          <a:xfrm>
            <a:off x="-1642091" y="583312"/>
            <a:ext cx="6934200" cy="868362"/>
          </a:xfrm>
          <a:prstGeom prst="rect">
            <a:avLst/>
          </a:prstGeom>
          <a:noFill/>
          <a:ln>
            <a:noFill/>
          </a:ln>
        </p:spPr>
        <p:txBody>
          <a:bodyPr spcFirstLastPara="1" wrap="square" lIns="91425" tIns="45700" rIns="91425" bIns="4570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chemeClr val="dk1"/>
              </a:buClr>
              <a:buSzPts val="4400"/>
              <a:buFont typeface="Calibri" panose="020F0502020204030204"/>
              <a:buNone/>
            </a:pPr>
            <a:r>
              <a:rPr lang="en-US" b="1" dirty="0">
                <a:latin typeface="Times New Roman" panose="02020603050405020304" pitchFamily="18" charset="0"/>
                <a:cs typeface="Times New Roman" panose="02020603050405020304" pitchFamily="18" charset="0"/>
              </a:rPr>
              <a:t>MODULES:</a:t>
            </a:r>
            <a:endParaRPr lang="en-US" b="1" dirty="0">
              <a:latin typeface="Times New Roman" panose="02020603050405020304" pitchFamily="18" charset="0"/>
              <a:cs typeface="Times New Roman" panose="02020603050405020304" pitchFamily="18" charset="0"/>
            </a:endParaRPr>
          </a:p>
        </p:txBody>
      </p:sp>
      <p:sp>
        <p:nvSpPr>
          <p:cNvPr id="1389" name="Google Shape;1389;p164"/>
          <p:cNvSpPr/>
          <p:nvPr/>
        </p:nvSpPr>
        <p:spPr>
          <a:xfrm rot="11394779">
            <a:off x="6373173" y="2852563"/>
            <a:ext cx="998537" cy="1030287"/>
          </a:xfrm>
          <a:prstGeom prst="teardrop">
            <a:avLst>
              <a:gd name="adj" fmla="val 200000"/>
            </a:avLst>
          </a:prstGeom>
          <a:gradFill>
            <a:gsLst>
              <a:gs pos="0">
                <a:srgbClr val="992D2B"/>
              </a:gs>
              <a:gs pos="80000">
                <a:srgbClr val="C93D39"/>
              </a:gs>
              <a:gs pos="100000">
                <a:srgbClr val="CD3A36"/>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0" name="Google Shape;1390;p164"/>
          <p:cNvSpPr/>
          <p:nvPr/>
        </p:nvSpPr>
        <p:spPr>
          <a:xfrm rot="5027850">
            <a:off x="4312203" y="2773955"/>
            <a:ext cx="998537" cy="1030288"/>
          </a:xfrm>
          <a:prstGeom prst="teardrop">
            <a:avLst>
              <a:gd name="adj" fmla="val 200000"/>
            </a:avLst>
          </a:prstGeom>
          <a:gradFill>
            <a:gsLst>
              <a:gs pos="0">
                <a:srgbClr val="29859E"/>
              </a:gs>
              <a:gs pos="80000">
                <a:srgbClr val="36B0D0"/>
              </a:gs>
              <a:gs pos="100000">
                <a:srgbClr val="33B3D5"/>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1" name="Google Shape;1391;p164"/>
          <p:cNvSpPr/>
          <p:nvPr/>
        </p:nvSpPr>
        <p:spPr>
          <a:xfrm rot="14794684">
            <a:off x="6615793" y="4064941"/>
            <a:ext cx="998537" cy="1030288"/>
          </a:xfrm>
          <a:prstGeom prst="teardrop">
            <a:avLst>
              <a:gd name="adj" fmla="val 200000"/>
            </a:avLst>
          </a:prstGeom>
          <a:gradFill>
            <a:gsLst>
              <a:gs pos="0">
                <a:srgbClr val="5D427D"/>
              </a:gs>
              <a:gs pos="80000">
                <a:srgbClr val="7A57A5"/>
              </a:gs>
              <a:gs pos="100000">
                <a:srgbClr val="7A56A7"/>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2" name="Google Shape;1392;p164"/>
          <p:cNvSpPr/>
          <p:nvPr/>
        </p:nvSpPr>
        <p:spPr>
          <a:xfrm rot="8148261">
            <a:off x="5366431" y="2303774"/>
            <a:ext cx="998537" cy="1030287"/>
          </a:xfrm>
          <a:prstGeom prst="teardrop">
            <a:avLst>
              <a:gd name="adj" fmla="val 200000"/>
            </a:avLst>
          </a:prstGeom>
          <a:gradFill>
            <a:gsLst>
              <a:gs pos="0">
                <a:srgbClr val="759336"/>
              </a:gs>
              <a:gs pos="80000">
                <a:srgbClr val="99C247"/>
              </a:gs>
              <a:gs pos="100000">
                <a:srgbClr val="9BC545"/>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dirty="0">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3" name="Google Shape;1393;p164"/>
          <p:cNvSpPr/>
          <p:nvPr/>
        </p:nvSpPr>
        <p:spPr>
          <a:xfrm rot="2651739" flipH="1">
            <a:off x="5366431" y="4805345"/>
            <a:ext cx="998537" cy="1030287"/>
          </a:xfrm>
          <a:prstGeom prst="teardrop">
            <a:avLst>
              <a:gd name="adj" fmla="val 200000"/>
            </a:avLst>
          </a:prstGeom>
          <a:gradFill>
            <a:gsLst>
              <a:gs pos="0">
                <a:srgbClr val="2D5C97"/>
              </a:gs>
              <a:gs pos="80000">
                <a:srgbClr val="3C7AC5"/>
              </a:gs>
              <a:gs pos="100000">
                <a:srgbClr val="397BC9"/>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4" name="Google Shape;1394;p164"/>
          <p:cNvSpPr/>
          <p:nvPr/>
        </p:nvSpPr>
        <p:spPr>
          <a:xfrm rot="6650232" flipH="1">
            <a:off x="4219227" y="4075872"/>
            <a:ext cx="998537" cy="1030288"/>
          </a:xfrm>
          <a:prstGeom prst="teardrop">
            <a:avLst>
              <a:gd name="adj" fmla="val 200000"/>
            </a:avLst>
          </a:prstGeom>
          <a:gradFill>
            <a:gsLst>
              <a:gs pos="0">
                <a:srgbClr val="C86C1F"/>
              </a:gs>
              <a:gs pos="80000">
                <a:srgbClr val="FF8E29"/>
              </a:gs>
              <a:gs pos="100000">
                <a:srgbClr val="FF8D25"/>
              </a:gs>
            </a:gsLst>
            <a:lin ang="16200000" scaled="0"/>
          </a:gra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panose="020F0502020204030204"/>
              <a:buNone/>
            </a:pPr>
            <a:endParaRPr sz="1800" b="0" i="0" u="none" strike="noStrike" cap="none">
              <a:solidFill>
                <a:srgbClr val="FFFFFF"/>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1395" name="Google Shape;1395;p164"/>
          <p:cNvSpPr txBox="1"/>
          <p:nvPr/>
        </p:nvSpPr>
        <p:spPr>
          <a:xfrm>
            <a:off x="5682343" y="24695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1</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396" name="Google Shape;1396;p164"/>
          <p:cNvSpPr txBox="1"/>
          <p:nvPr/>
        </p:nvSpPr>
        <p:spPr>
          <a:xfrm>
            <a:off x="6749143" y="30029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2</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397" name="Google Shape;1397;p164"/>
          <p:cNvSpPr txBox="1"/>
          <p:nvPr/>
        </p:nvSpPr>
        <p:spPr>
          <a:xfrm>
            <a:off x="6901543" y="42983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3</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398" name="Google Shape;1398;p164"/>
          <p:cNvSpPr txBox="1"/>
          <p:nvPr/>
        </p:nvSpPr>
        <p:spPr>
          <a:xfrm>
            <a:off x="5682343" y="51365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4</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399" name="Google Shape;1399;p164"/>
          <p:cNvSpPr txBox="1"/>
          <p:nvPr/>
        </p:nvSpPr>
        <p:spPr>
          <a:xfrm>
            <a:off x="4463143" y="42983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5</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0" name="Google Shape;1400;p164"/>
          <p:cNvSpPr txBox="1"/>
          <p:nvPr/>
        </p:nvSpPr>
        <p:spPr>
          <a:xfrm>
            <a:off x="4691743" y="3155303"/>
            <a:ext cx="385762" cy="523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2800"/>
              <a:buFont typeface="Arial" panose="020B0604020202020204"/>
              <a:buNone/>
            </a:pPr>
            <a:r>
              <a:rPr lang="en-US" sz="2800" b="1" i="0" u="none" strike="noStrike" cap="none">
                <a:solidFill>
                  <a:srgbClr val="FFFFFF"/>
                </a:solidFill>
                <a:latin typeface="Times New Roman" panose="02020603050405020304" pitchFamily="18" charset="0"/>
                <a:ea typeface="Arial" panose="020B0604020202020204"/>
                <a:cs typeface="Times New Roman" panose="02020603050405020304" pitchFamily="18" charset="0"/>
                <a:sym typeface="Arial" panose="020B0604020202020204"/>
              </a:rPr>
              <a:t>6</a:t>
            </a:r>
            <a:endParaRPr sz="1400" b="0" i="0" u="none" strike="noStrike" cap="none">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1" name="Google Shape;1401;p164"/>
          <p:cNvSpPr txBox="1"/>
          <p:nvPr/>
        </p:nvSpPr>
        <p:spPr>
          <a:xfrm>
            <a:off x="3924300" y="1791335"/>
            <a:ext cx="5816600" cy="828675"/>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sz="2400" b="1" dirty="0">
                <a:solidFill>
                  <a:schemeClr val="accent6">
                    <a:lumMod val="75000"/>
                  </a:schemeClr>
                </a:solidFill>
                <a:latin typeface="Times New Roman" panose="02020603050405020304" pitchFamily="18" charset="0"/>
                <a:cs typeface="Times New Roman" panose="02020603050405020304" pitchFamily="18" charset="0"/>
              </a:rPr>
              <a:t>I</a:t>
            </a:r>
            <a:r>
              <a:rPr lang="en-IN" altLang="en-US" sz="2400" b="1" dirty="0">
                <a:solidFill>
                  <a:schemeClr val="accent6">
                    <a:lumMod val="75000"/>
                  </a:schemeClr>
                </a:solidFill>
                <a:latin typeface="Times New Roman" panose="02020603050405020304" pitchFamily="18" charset="0"/>
                <a:cs typeface="Times New Roman" panose="02020603050405020304" pitchFamily="18" charset="0"/>
              </a:rPr>
              <a:t>nput </a:t>
            </a:r>
            <a:r>
              <a:rPr lang="en-US" sz="2400" b="1" dirty="0">
                <a:solidFill>
                  <a:schemeClr val="accent6">
                    <a:lumMod val="75000"/>
                  </a:schemeClr>
                </a:solidFill>
                <a:latin typeface="Times New Roman" panose="02020603050405020304" pitchFamily="18" charset="0"/>
                <a:cs typeface="Times New Roman" panose="02020603050405020304" pitchFamily="18" charset="0"/>
              </a:rPr>
              <a:t> and Preprocessing Module</a:t>
            </a:r>
            <a:endParaRPr lang="en-US" sz="2400" b="1" dirty="0">
              <a:solidFill>
                <a:schemeClr val="accent6">
                  <a:lumMod val="75000"/>
                </a:schemeClr>
              </a:solidFill>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800"/>
              <a:buFont typeface="Arial" panose="020B0604020202020204"/>
              <a:buNone/>
            </a:pPr>
            <a:endParaRPr sz="2400" b="0" i="0" u="none" strike="noStrike" cap="none" dirty="0">
              <a:solidFill>
                <a:schemeClr val="accent6">
                  <a:lumMod val="75000"/>
                </a:schemeClr>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2" name="Google Shape;1402;p164"/>
          <p:cNvSpPr txBox="1"/>
          <p:nvPr/>
        </p:nvSpPr>
        <p:spPr>
          <a:xfrm>
            <a:off x="7497169" y="3038791"/>
            <a:ext cx="4526880" cy="459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panose="020B0604020202020204"/>
              <a:buNone/>
            </a:pPr>
            <a:r>
              <a:rPr lang="en-IN" altLang="en-US" sz="2400" b="1" dirty="0">
                <a:solidFill>
                  <a:srgbClr val="C00000"/>
                </a:solidFill>
                <a:latin typeface="Times New Roman" panose="02020603050405020304" pitchFamily="18" charset="0"/>
                <a:cs typeface="Times New Roman" panose="02020603050405020304" pitchFamily="18" charset="0"/>
              </a:rPr>
              <a:t>Object Detection </a:t>
            </a:r>
            <a:r>
              <a:rPr lang="en-US" sz="2400" b="1" dirty="0">
                <a:solidFill>
                  <a:srgbClr val="C00000"/>
                </a:solidFill>
                <a:latin typeface="Times New Roman" panose="02020603050405020304" pitchFamily="18" charset="0"/>
                <a:cs typeface="Times New Roman" panose="02020603050405020304" pitchFamily="18" charset="0"/>
              </a:rPr>
              <a:t>Module</a:t>
            </a:r>
            <a:endParaRPr sz="2400" b="0" i="0" u="none" strike="noStrike" cap="none" dirty="0">
              <a:solidFill>
                <a:srgbClr val="C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3" name="Google Shape;1403;p164"/>
          <p:cNvSpPr txBox="1"/>
          <p:nvPr/>
        </p:nvSpPr>
        <p:spPr>
          <a:xfrm>
            <a:off x="7709383" y="4439063"/>
            <a:ext cx="4279106" cy="8286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panose="020B0604020202020204"/>
              <a:buNone/>
            </a:pPr>
            <a:r>
              <a:rPr lang="en-IN" sz="2400" b="1" dirty="0">
                <a:solidFill>
                  <a:srgbClr val="7030A0"/>
                </a:solidFill>
                <a:latin typeface="Times New Roman" panose="02020603050405020304" pitchFamily="18" charset="0"/>
                <a:cs typeface="Times New Roman" panose="02020603050405020304" pitchFamily="18" charset="0"/>
              </a:rPr>
              <a:t>License Plate Recognition Module</a:t>
            </a:r>
            <a:endParaRPr sz="2400" b="0" i="0" u="none" strike="noStrike" cap="none" dirty="0">
              <a:solidFill>
                <a:srgbClr val="7030A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4" name="Google Shape;1404;p164"/>
          <p:cNvSpPr txBox="1"/>
          <p:nvPr/>
        </p:nvSpPr>
        <p:spPr>
          <a:xfrm>
            <a:off x="4631882" y="5902819"/>
            <a:ext cx="3077547"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panose="020B0604020202020204"/>
              <a:buNone/>
            </a:pPr>
            <a:r>
              <a:rPr lang="en-US" sz="2400" b="1" dirty="0">
                <a:solidFill>
                  <a:srgbClr val="0070C0"/>
                </a:solidFill>
                <a:latin typeface="Times New Roman" panose="02020603050405020304" pitchFamily="18" charset="0"/>
                <a:cs typeface="Times New Roman" panose="02020603050405020304" pitchFamily="18" charset="0"/>
              </a:rPr>
              <a:t>Database Module</a:t>
            </a:r>
            <a:endParaRPr sz="2400" b="0" i="0" u="none" strike="noStrike" cap="none" dirty="0">
              <a:solidFill>
                <a:srgbClr val="0070C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5" name="Google Shape;1405;p164"/>
          <p:cNvSpPr txBox="1"/>
          <p:nvPr/>
        </p:nvSpPr>
        <p:spPr>
          <a:xfrm>
            <a:off x="225312" y="4349273"/>
            <a:ext cx="4152280" cy="459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panose="020B0604020202020204"/>
              <a:buNone/>
            </a:pPr>
            <a:r>
              <a:rPr lang="en-US" sz="2400" b="1" dirty="0">
                <a:solidFill>
                  <a:schemeClr val="accent2">
                    <a:lumMod val="75000"/>
                  </a:schemeClr>
                </a:solidFill>
                <a:latin typeface="Times New Roman" panose="02020603050405020304" pitchFamily="18" charset="0"/>
                <a:cs typeface="Times New Roman" panose="02020603050405020304" pitchFamily="18" charset="0"/>
              </a:rPr>
              <a:t>Alerting and </a:t>
            </a:r>
            <a:r>
              <a:rPr lang="en-IN" altLang="en-US" sz="2400" b="1" dirty="0">
                <a:solidFill>
                  <a:schemeClr val="accent2">
                    <a:lumMod val="75000"/>
                  </a:schemeClr>
                </a:solidFill>
                <a:latin typeface="Times New Roman" panose="02020603050405020304" pitchFamily="18" charset="0"/>
                <a:cs typeface="Times New Roman" panose="02020603050405020304" pitchFamily="18" charset="0"/>
              </a:rPr>
              <a:t>Output</a:t>
            </a:r>
            <a:r>
              <a:rPr lang="en-US" sz="2400" b="1" dirty="0">
                <a:solidFill>
                  <a:schemeClr val="accent2">
                    <a:lumMod val="75000"/>
                  </a:schemeClr>
                </a:solidFill>
                <a:latin typeface="Times New Roman" panose="02020603050405020304" pitchFamily="18" charset="0"/>
                <a:cs typeface="Times New Roman" panose="02020603050405020304" pitchFamily="18" charset="0"/>
              </a:rPr>
              <a:t> Module</a:t>
            </a:r>
            <a:endParaRPr sz="2400" b="0" i="0" u="none" strike="noStrike" cap="none" dirty="0">
              <a:solidFill>
                <a:schemeClr val="accent2">
                  <a:lumMod val="75000"/>
                </a:schemeClr>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406" name="Google Shape;1406;p164"/>
          <p:cNvSpPr txBox="1"/>
          <p:nvPr/>
        </p:nvSpPr>
        <p:spPr>
          <a:xfrm>
            <a:off x="1157796" y="3030943"/>
            <a:ext cx="3138714"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panose="020B0604020202020204"/>
              <a:buNone/>
            </a:pPr>
            <a:r>
              <a:rPr lang="en-US" sz="2400" b="1" dirty="0">
                <a:solidFill>
                  <a:srgbClr val="00B0F0"/>
                </a:solidFill>
                <a:latin typeface="Times New Roman" panose="02020603050405020304" pitchFamily="18" charset="0"/>
                <a:cs typeface="Times New Roman" panose="02020603050405020304" pitchFamily="18" charset="0"/>
              </a:rPr>
              <a:t>User Interface Module</a:t>
            </a:r>
            <a:endParaRPr sz="2400" b="0" i="0" u="none" strike="noStrike" cap="none" dirty="0">
              <a:solidFill>
                <a:srgbClr val="00B0F0"/>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6285" y="517525"/>
            <a:ext cx="10176510" cy="52197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MODULE 1: IN</a:t>
            </a:r>
            <a:r>
              <a:rPr lang="en-IN" altLang="en-US" sz="2800" b="1" dirty="0">
                <a:latin typeface="Times New Roman" panose="02020603050405020304" pitchFamily="18" charset="0"/>
                <a:cs typeface="Times New Roman" panose="02020603050405020304" pitchFamily="18" charset="0"/>
              </a:rPr>
              <a:t>PUT AND PREPROCESSING MODULE</a:t>
            </a:r>
            <a:endParaRPr lang="en-IN" altLang="en-US" sz="2800" b="1" dirty="0">
              <a:latin typeface="Times New Roman" panose="02020603050405020304" pitchFamily="18" charset="0"/>
              <a:cs typeface="Times New Roman" panose="02020603050405020304" pitchFamily="18" charset="0"/>
            </a:endParaRPr>
          </a:p>
        </p:txBody>
      </p:sp>
      <p:sp>
        <p:nvSpPr>
          <p:cNvPr id="5" name="Text Box 4"/>
          <p:cNvSpPr txBox="1"/>
          <p:nvPr/>
        </p:nvSpPr>
        <p:spPr>
          <a:xfrm>
            <a:off x="240030" y="1510665"/>
            <a:ext cx="11712575" cy="4338320"/>
          </a:xfrm>
          <a:prstGeom prst="rect">
            <a:avLst/>
          </a:prstGeom>
          <a:noFill/>
        </p:spPr>
        <p:txBody>
          <a:bodyPr wrap="square" rtlCol="0">
            <a:spAutoFit/>
          </a:bodyPr>
          <a:p>
            <a:pPr lvl="1">
              <a:lnSpc>
                <a:spcPct val="150000"/>
              </a:lnSpc>
            </a:pPr>
            <a:r>
              <a:rPr lang="en-IN" altLang="en-US" sz="2400" b="1">
                <a:latin typeface="Times New Roman" panose="02020603050405020304" pitchFamily="18" charset="0"/>
                <a:cs typeface="Times New Roman" panose="02020603050405020304" pitchFamily="18" charset="0"/>
              </a:rPr>
              <a:t>DESCRIPTION:</a:t>
            </a:r>
            <a:endParaRPr lang="en-IN" altLang="en-US" sz="2400" b="1">
              <a:latin typeface="Times New Roman" panose="02020603050405020304" pitchFamily="18" charset="0"/>
              <a:cs typeface="Times New Roman" panose="02020603050405020304" pitchFamily="18" charset="0"/>
            </a:endParaRPr>
          </a:p>
          <a:p>
            <a:pPr marL="1257300" lvl="2" indent="-342900">
              <a:lnSpc>
                <a:spcPct val="100000"/>
              </a:lnSpc>
              <a:buFont typeface="Arial" panose="020B0604020202020204" pitchFamily="34" charset="0"/>
              <a:buChar char="•"/>
            </a:pPr>
            <a:r>
              <a:rPr lang="en-IN" altLang="en-US" sz="2400">
                <a:latin typeface="Times New Roman" panose="02020603050405020304" pitchFamily="18" charset="0"/>
                <a:cs typeface="Times New Roman" panose="02020603050405020304" pitchFamily="18" charset="0"/>
              </a:rPr>
              <a:t>The input module captures input images or video streams from cameras installed at various locations.</a:t>
            </a:r>
            <a:endParaRPr lang="en-IN" altLang="en-US" sz="2400">
              <a:latin typeface="Times New Roman" panose="02020603050405020304" pitchFamily="18" charset="0"/>
              <a:cs typeface="Times New Roman" panose="02020603050405020304" pitchFamily="18" charset="0"/>
            </a:endParaRPr>
          </a:p>
          <a:p>
            <a:pPr marL="1257300" lvl="2" indent="-342900">
              <a:lnSpc>
                <a:spcPct val="100000"/>
              </a:lnSpc>
              <a:buFont typeface="Arial" panose="020B0604020202020204" pitchFamily="34" charset="0"/>
              <a:buChar char="•"/>
            </a:pPr>
            <a:r>
              <a:rPr lang="en-IN" altLang="en-US" sz="2400">
                <a:latin typeface="Times New Roman" panose="02020603050405020304" pitchFamily="18" charset="0"/>
                <a:cs typeface="Times New Roman" panose="02020603050405020304" pitchFamily="18" charset="0"/>
              </a:rPr>
              <a:t>The preprocessing module processes the input images to enhance their quality and make them suitable for further analysis. </a:t>
            </a:r>
            <a:endParaRPr lang="en-IN" altLang="en-US" sz="2400">
              <a:latin typeface="Times New Roman" panose="02020603050405020304" pitchFamily="18" charset="0"/>
              <a:cs typeface="Times New Roman" panose="02020603050405020304" pitchFamily="18" charset="0"/>
            </a:endParaRPr>
          </a:p>
          <a:p>
            <a:pPr marL="342900" indent="-342900">
              <a:lnSpc>
                <a:spcPct val="100000"/>
              </a:lnSpc>
              <a:buFont typeface="Arial" panose="020B0604020202020204" pitchFamily="34" charset="0"/>
              <a:buChar char="•"/>
            </a:pPr>
            <a:endParaRPr lang="en-IN" altLang="en-US" sz="2400">
              <a:latin typeface="Times New Roman" panose="02020603050405020304" pitchFamily="18" charset="0"/>
              <a:cs typeface="Times New Roman" panose="02020603050405020304" pitchFamily="18" charset="0"/>
            </a:endParaRPr>
          </a:p>
          <a:p>
            <a:pPr lvl="1" indent="0">
              <a:lnSpc>
                <a:spcPct val="100000"/>
              </a:lnSpc>
              <a:buFont typeface="Arial" panose="020B0604020202020204" pitchFamily="34" charset="0"/>
              <a:buNone/>
            </a:pPr>
            <a:r>
              <a:rPr lang="en-IN" altLang="en-US" sz="2400" b="1">
                <a:latin typeface="Times New Roman" panose="02020603050405020304" pitchFamily="18" charset="0"/>
                <a:cs typeface="Times New Roman" panose="02020603050405020304" pitchFamily="18" charset="0"/>
              </a:rPr>
              <a:t>FEATURES:</a:t>
            </a:r>
            <a:endParaRPr lang="en-IN" altLang="en-US" sz="2400" b="1">
              <a:latin typeface="Times New Roman" panose="02020603050405020304" pitchFamily="18" charset="0"/>
              <a:cs typeface="Times New Roman" panose="02020603050405020304" pitchFamily="18" charset="0"/>
            </a:endParaRPr>
          </a:p>
          <a:p>
            <a:pPr marL="1257300" lvl="2" indent="-342900">
              <a:lnSpc>
                <a:spcPct val="100000"/>
              </a:lnSpc>
              <a:buFont typeface="Arial" panose="020B0604020202020204" pitchFamily="34" charset="0"/>
              <a:buChar char="•"/>
            </a:pPr>
            <a:r>
              <a:rPr lang="en-IN" altLang="en-US" sz="2400">
                <a:latin typeface="Times New Roman" panose="02020603050405020304" pitchFamily="18" charset="0"/>
                <a:cs typeface="Times New Roman" panose="02020603050405020304" pitchFamily="18" charset="0"/>
              </a:rPr>
              <a:t>It supports multiple camera inputs, handles different image formats, and ensures a continuous flow of data to the rest of the system.</a:t>
            </a:r>
            <a:endParaRPr lang="en-IN" altLang="en-US" sz="2400">
              <a:latin typeface="Times New Roman" panose="02020603050405020304" pitchFamily="18" charset="0"/>
              <a:cs typeface="Times New Roman" panose="02020603050405020304" pitchFamily="18" charset="0"/>
            </a:endParaRPr>
          </a:p>
          <a:p>
            <a:pPr marL="1257300" lvl="2" indent="-342900">
              <a:lnSpc>
                <a:spcPct val="100000"/>
              </a:lnSpc>
              <a:buFont typeface="Arial" panose="020B0604020202020204" pitchFamily="34" charset="0"/>
              <a:buChar char="•"/>
            </a:pPr>
            <a:r>
              <a:rPr lang="en-IN" altLang="en-US" sz="2400">
                <a:latin typeface="Times New Roman" panose="02020603050405020304" pitchFamily="18" charset="0"/>
                <a:cs typeface="Times New Roman" panose="02020603050405020304" pitchFamily="18" charset="0"/>
              </a:rPr>
              <a:t>It is designed to handle various types of images and conditions, ensuring that the input data is standardized and optimized for the object detection module.</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8200" y="365125"/>
            <a:ext cx="10515600" cy="878840"/>
          </a:xfrm>
        </p:spPr>
        <p:txBody>
          <a:bodyPr/>
          <a:p>
            <a:r>
              <a:rPr lang="en-IN" altLang="en-US" sz="2800" b="1">
                <a:latin typeface="Times New Roman" panose="02020603050405020304" pitchFamily="18" charset="0"/>
                <a:cs typeface="Times New Roman" panose="02020603050405020304" pitchFamily="18" charset="0"/>
              </a:rPr>
              <a:t>MODULE 2: OBJECT DETECTION MODULE (YOLOv8)</a:t>
            </a:r>
            <a:endParaRPr lang="en-IN" altLang="en-US" sz="2800" b="1">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838200" y="1437005"/>
            <a:ext cx="10515600" cy="4740275"/>
          </a:xfrm>
        </p:spPr>
        <p:txBody>
          <a:bodyPr/>
          <a:p>
            <a:pPr marL="0" indent="0" algn="just">
              <a:buNone/>
            </a:pPr>
            <a:r>
              <a:rPr lang="en-IN" altLang="en-US" sz="2400" b="1">
                <a:latin typeface="Times New Roman" panose="02020603050405020304" pitchFamily="18" charset="0"/>
                <a:cs typeface="Times New Roman" panose="02020603050405020304" pitchFamily="18" charset="0"/>
              </a:rPr>
              <a:t>DESCRIPTION:</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The YOLOv8 object detection module is responsible for detecting and localizing objects in the input images. In this case, it is specifically used to detect license plates in the images.</a:t>
            </a:r>
            <a:endParaRPr lang="en-IN" altLang="en-US" sz="2400">
              <a:latin typeface="Times New Roman" panose="02020603050405020304" pitchFamily="18" charset="0"/>
              <a:cs typeface="Times New Roman" panose="02020603050405020304" pitchFamily="18" charset="0"/>
            </a:endParaRPr>
          </a:p>
          <a:p>
            <a:pPr algn="just"/>
            <a:endParaRPr lang="en-IN" altLang="en-US" sz="2400">
              <a:latin typeface="Times New Roman" panose="02020603050405020304" pitchFamily="18" charset="0"/>
              <a:cs typeface="Times New Roman" panose="02020603050405020304" pitchFamily="18" charset="0"/>
            </a:endParaRPr>
          </a:p>
          <a:p>
            <a:pPr marL="0" indent="0" algn="just">
              <a:buNone/>
            </a:pPr>
            <a:r>
              <a:rPr lang="en-IN" altLang="en-US" sz="2400" b="1">
                <a:latin typeface="Times New Roman" panose="02020603050405020304" pitchFamily="18" charset="0"/>
                <a:cs typeface="Times New Roman" panose="02020603050405020304" pitchFamily="18" charset="0"/>
              </a:rPr>
              <a:t>FEATURES:</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It is known for its speed and accuracy, making it ideal for real-time applications. It can detect multiple objects in a single image and has been trained on a large dataset to recognize license plates accurately.</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94410"/>
          </a:xfrm>
        </p:spPr>
        <p:txBody>
          <a:bodyPr/>
          <a:p>
            <a:r>
              <a:rPr lang="en-IN" altLang="en-US" sz="2800" b="1">
                <a:latin typeface="Times New Roman" panose="02020603050405020304" pitchFamily="18" charset="0"/>
                <a:cs typeface="Times New Roman" panose="02020603050405020304" pitchFamily="18" charset="0"/>
              </a:rPr>
              <a:t>MODULE 3: LICENSE PLATE RECOGNITION MODULE</a:t>
            </a:r>
            <a:endParaRPr lang="en-IN" altLang="en-US" sz="28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437005"/>
            <a:ext cx="10515600" cy="4740275"/>
          </a:xfrm>
        </p:spPr>
        <p:txBody>
          <a:bodyPr/>
          <a:p>
            <a:pPr marL="0" indent="0" algn="just">
              <a:buNone/>
            </a:pPr>
            <a:r>
              <a:rPr lang="en-IN" altLang="en-US" sz="2400" b="1">
                <a:latin typeface="Times New Roman" panose="02020603050405020304" pitchFamily="18" charset="0"/>
                <a:cs typeface="Times New Roman" panose="02020603050405020304" pitchFamily="18" charset="0"/>
              </a:rPr>
              <a:t>DESCRIPTION:</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Once the license plates are detected, the license plate recognition module extracts the alphanumeric characters from the plates using optical character recognition (OCR) techniques.</a:t>
            </a:r>
            <a:endParaRPr lang="en-IN" altLang="en-US" sz="2400">
              <a:latin typeface="Times New Roman" panose="02020603050405020304" pitchFamily="18" charset="0"/>
              <a:cs typeface="Times New Roman" panose="02020603050405020304" pitchFamily="18" charset="0"/>
            </a:endParaRPr>
          </a:p>
          <a:p>
            <a:pPr algn="just"/>
            <a:endParaRPr lang="en-IN" altLang="en-US" sz="2400">
              <a:latin typeface="Times New Roman" panose="02020603050405020304" pitchFamily="18" charset="0"/>
              <a:cs typeface="Times New Roman" panose="02020603050405020304" pitchFamily="18" charset="0"/>
            </a:endParaRPr>
          </a:p>
          <a:p>
            <a:pPr marL="0" indent="0" algn="just">
              <a:buNone/>
            </a:pPr>
            <a:r>
              <a:rPr lang="en-IN" altLang="en-US" sz="2400" b="1">
                <a:latin typeface="Times New Roman" panose="02020603050405020304" pitchFamily="18" charset="0"/>
                <a:cs typeface="Times New Roman" panose="02020603050405020304" pitchFamily="18" charset="0"/>
              </a:rPr>
              <a:t>FEATURES:</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It is designed to handle various fonts, sizes, and styles of characters typically found on license plates. It can also handle distorted or partially obscured characters to improve recognition accuracy.</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2335"/>
          </a:xfrm>
        </p:spPr>
        <p:txBody>
          <a:bodyPr/>
          <a:p>
            <a:r>
              <a:rPr lang="en-IN" altLang="en-US" sz="2800" b="1">
                <a:latin typeface="Times New Roman" panose="02020603050405020304" pitchFamily="18" charset="0"/>
                <a:cs typeface="Times New Roman" panose="02020603050405020304" pitchFamily="18" charset="0"/>
              </a:rPr>
              <a:t>MODULE 4: DATABASE MODULE</a:t>
            </a:r>
            <a:endParaRPr lang="en-IN" altLang="en-US" sz="28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442720"/>
            <a:ext cx="10515600" cy="4734560"/>
          </a:xfrm>
        </p:spPr>
        <p:txBody>
          <a:bodyPr/>
          <a:p>
            <a:pPr marL="0" indent="0" algn="just">
              <a:buNone/>
            </a:pPr>
            <a:r>
              <a:rPr lang="en-IN" altLang="en-US" sz="2400" b="1">
                <a:latin typeface="Times New Roman" panose="02020603050405020304" pitchFamily="18" charset="0"/>
                <a:cs typeface="Times New Roman" panose="02020603050405020304" pitchFamily="18" charset="0"/>
              </a:rPr>
              <a:t>DESCRIPTION:</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 The database module stores information about the detected license plates, including the extracted characters and the corresponding timestamps and locations.</a:t>
            </a:r>
            <a:endParaRPr lang="en-IN" altLang="en-US" sz="2400">
              <a:latin typeface="Times New Roman" panose="02020603050405020304" pitchFamily="18" charset="0"/>
              <a:cs typeface="Times New Roman" panose="02020603050405020304" pitchFamily="18" charset="0"/>
            </a:endParaRPr>
          </a:p>
          <a:p>
            <a:pPr algn="just"/>
            <a:endParaRPr lang="en-IN" altLang="en-US" sz="2400">
              <a:latin typeface="Times New Roman" panose="02020603050405020304" pitchFamily="18" charset="0"/>
              <a:cs typeface="Times New Roman" panose="02020603050405020304" pitchFamily="18" charset="0"/>
            </a:endParaRPr>
          </a:p>
          <a:p>
            <a:pPr marL="0" indent="0" algn="just">
              <a:buNone/>
            </a:pPr>
            <a:r>
              <a:rPr lang="en-IN" altLang="en-US" sz="2400" b="1">
                <a:latin typeface="Times New Roman" panose="02020603050405020304" pitchFamily="18" charset="0"/>
                <a:cs typeface="Times New Roman" panose="02020603050405020304" pitchFamily="18" charset="0"/>
              </a:rPr>
              <a:t>FEATURES:</a:t>
            </a:r>
            <a:endParaRPr lang="en-IN" altLang="en-US" sz="2400" b="1">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It supports efficient data storage and retrieval operations, ensuring that the system can handle large volumes of data. It can also support data encryption and security features to protect sensitive information.</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31545"/>
          </a:xfrm>
        </p:spPr>
        <p:txBody>
          <a:bodyPr/>
          <a:p>
            <a:r>
              <a:rPr lang="en-IN" altLang="en-US" sz="2800" b="1">
                <a:latin typeface="Times New Roman" panose="02020603050405020304" pitchFamily="18" charset="0"/>
                <a:cs typeface="Times New Roman" panose="02020603050405020304" pitchFamily="18" charset="0"/>
              </a:rPr>
              <a:t>MODULE 5: ALERTING AND OUTPUT MODULE</a:t>
            </a:r>
            <a:endParaRPr lang="en-IN" altLang="en-US" sz="28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506220"/>
            <a:ext cx="10515600" cy="4915535"/>
          </a:xfrm>
        </p:spPr>
        <p:txBody>
          <a:bodyPr/>
          <a:p>
            <a:pPr marL="0" indent="0" algn="just">
              <a:buNone/>
            </a:pPr>
            <a:r>
              <a:rPr lang="en-IN" altLang="en-US" sz="2400" b="1">
                <a:latin typeface="Times New Roman" panose="02020603050405020304" pitchFamily="18" charset="0"/>
                <a:cs typeface="Times New Roman" panose="02020603050405020304" pitchFamily="18" charset="0"/>
              </a:rPr>
              <a:t>DESCRIPTION:</a:t>
            </a:r>
            <a:endParaRPr lang="en-IN" altLang="en-US" sz="2400">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The alert module generates alerts or notifications based on predefined criteria, such as detecting a stolen vehicle or a vehicle with outstanding violations.</a:t>
            </a:r>
            <a:endParaRPr lang="en-IN" altLang="en-US" sz="2400">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The output module displays the results of the ANPR system, such as the detected license plates and any associated information, on a user interface or dashboard.</a:t>
            </a:r>
            <a:endParaRPr lang="en-IN" altLang="en-US" sz="2400">
              <a:latin typeface="Times New Roman" panose="02020603050405020304" pitchFamily="18" charset="0"/>
              <a:cs typeface="Times New Roman" panose="02020603050405020304" pitchFamily="18" charset="0"/>
            </a:endParaRPr>
          </a:p>
          <a:p>
            <a:pPr algn="just"/>
            <a:endParaRPr lang="en-IN" altLang="en-US" sz="2400">
              <a:latin typeface="Times New Roman" panose="02020603050405020304" pitchFamily="18" charset="0"/>
              <a:cs typeface="Times New Roman" panose="02020603050405020304" pitchFamily="18" charset="0"/>
            </a:endParaRPr>
          </a:p>
          <a:p>
            <a:pPr marL="0" indent="0" algn="just">
              <a:buNone/>
            </a:pPr>
            <a:r>
              <a:rPr lang="en-IN" altLang="en-US" sz="2400" b="1">
                <a:latin typeface="Times New Roman" panose="02020603050405020304" pitchFamily="18" charset="0"/>
                <a:cs typeface="Times New Roman" panose="02020603050405020304" pitchFamily="18" charset="0"/>
              </a:rPr>
              <a:t>FEATURES:</a:t>
            </a:r>
            <a:endParaRPr lang="en-IN" altLang="en-US" sz="2400">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It supports customizable alert rules and thresholds, allowing the system to be tailored to specific requirements.</a:t>
            </a:r>
            <a:endParaRPr lang="en-IN" altLang="en-US" sz="2400">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It supports real-time updates and can display data from multiple sources simultaneously.</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60450"/>
          </a:xfrm>
        </p:spPr>
        <p:txBody>
          <a:bodyPr/>
          <a:p>
            <a:r>
              <a:rPr lang="en-IN" altLang="en-US" sz="2800" b="1">
                <a:latin typeface="Times New Roman" panose="02020603050405020304" pitchFamily="18" charset="0"/>
                <a:cs typeface="Times New Roman" panose="02020603050405020304" pitchFamily="18" charset="0"/>
              </a:rPr>
              <a:t>MODULE 6: USER INTERFACE MODULE</a:t>
            </a:r>
            <a:endParaRPr lang="en-IN" altLang="en-US" sz="28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p>
            <a:pPr marL="0" indent="0" algn="just">
              <a:buNone/>
            </a:pPr>
            <a:r>
              <a:rPr lang="en-IN" altLang="en-US" sz="2400" b="1">
                <a:latin typeface="Times New Roman" panose="02020603050405020304" pitchFamily="18" charset="0"/>
                <a:cs typeface="Times New Roman" panose="02020603050405020304" pitchFamily="18" charset="0"/>
              </a:rPr>
              <a:t>DESCRIPTION:</a:t>
            </a:r>
            <a:endParaRPr lang="en-IN" altLang="en-US" sz="2400">
              <a:latin typeface="Times New Roman" panose="02020603050405020304" pitchFamily="18" charset="0"/>
              <a:cs typeface="Times New Roman" panose="02020603050405020304" pitchFamily="18" charset="0"/>
            </a:endParaRPr>
          </a:p>
          <a:p>
            <a:pPr algn="just"/>
            <a:r>
              <a:rPr lang="en-IN" altLang="en-US" sz="2400">
                <a:latin typeface="Times New Roman" panose="02020603050405020304" pitchFamily="18" charset="0"/>
                <a:cs typeface="Times New Roman" panose="02020603050405020304" pitchFamily="18" charset="0"/>
              </a:rPr>
              <a:t>Easy Ice is a middleware that can be used to integrate different components of the ANPR system, such as the object detection module and the database module, into a cohesive system.</a:t>
            </a:r>
            <a:endParaRPr lang="en-IN" altLang="en-US" sz="2400">
              <a:latin typeface="Times New Roman" panose="02020603050405020304" pitchFamily="18" charset="0"/>
              <a:cs typeface="Times New Roman" panose="02020603050405020304" pitchFamily="18" charset="0"/>
            </a:endParaRPr>
          </a:p>
          <a:p>
            <a:pPr algn="just"/>
            <a:endParaRPr lang="en-IN" altLang="en-US" sz="2400">
              <a:latin typeface="Times New Roman" panose="02020603050405020304" pitchFamily="18" charset="0"/>
              <a:cs typeface="Times New Roman" panose="02020603050405020304" pitchFamily="18" charset="0"/>
            </a:endParaRPr>
          </a:p>
          <a:p>
            <a:pPr marL="0" indent="0" algn="just">
              <a:buNone/>
            </a:pPr>
            <a:r>
              <a:rPr lang="en-IN" altLang="en-US" sz="2400" b="1">
                <a:latin typeface="Times New Roman" panose="02020603050405020304" pitchFamily="18" charset="0"/>
                <a:cs typeface="Times New Roman" panose="02020603050405020304" pitchFamily="18" charset="0"/>
              </a:rPr>
              <a:t>FEATURES:</a:t>
            </a:r>
            <a:endParaRPr lang="en-IN" altLang="en-US" sz="2400" b="1">
              <a:latin typeface="Times New Roman" panose="02020603050405020304" pitchFamily="18" charset="0"/>
              <a:cs typeface="Times New Roman" panose="02020603050405020304" pitchFamily="18" charset="0"/>
            </a:endParaRPr>
          </a:p>
          <a:p>
            <a:pPr algn="just"/>
            <a:r>
              <a:rPr lang="en-IN" altLang="en-US" sz="2400" b="1">
                <a:latin typeface="Times New Roman" panose="02020603050405020304" pitchFamily="18" charset="0"/>
                <a:cs typeface="Times New Roman" panose="02020603050405020304" pitchFamily="18" charset="0"/>
              </a:rPr>
              <a:t> </a:t>
            </a:r>
            <a:r>
              <a:rPr lang="en-IN" altLang="en-US" sz="2400">
                <a:latin typeface="Times New Roman" panose="02020603050405020304" pitchFamily="18" charset="0"/>
                <a:cs typeface="Times New Roman" panose="02020603050405020304" pitchFamily="18" charset="0"/>
              </a:rPr>
              <a:t>It supports various communication protocols, such as TCP/IP and MQTT, and can be configured to work with different hardware and software platforms. It also provides logging and monitoring features to help debug and optimize the system.</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IN" altLang="en-US" b="1">
                <a:latin typeface="Times New Roman" panose="02020603050405020304" pitchFamily="18" charset="0"/>
                <a:cs typeface="Times New Roman" panose="02020603050405020304" pitchFamily="18" charset="0"/>
              </a:rPr>
              <a:t>ADVANTAGES</a:t>
            </a:r>
            <a:endParaRPr lang="en-IN" altLang="en-US" b="1">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1352550" y="1431925"/>
            <a:ext cx="10001250" cy="4745355"/>
          </a:xfrm>
        </p:spPr>
        <p:txBody>
          <a:bodyPr>
            <a:normAutofit lnSpcReduction="20000"/>
          </a:bodyPr>
          <a:p>
            <a:pPr algn="just">
              <a:lnSpc>
                <a:spcPct val="150000"/>
              </a:lnSpc>
              <a:buFont typeface="Wingdings" panose="05000000000000000000" charset="0"/>
              <a:buChar char="§"/>
            </a:pPr>
            <a:r>
              <a:rPr lang="en-US" altLang="en-IN" sz="2400">
                <a:latin typeface="Times New Roman" panose="02020603050405020304" pitchFamily="18" charset="0"/>
                <a:cs typeface="Times New Roman" panose="02020603050405020304" pitchFamily="18" charset="0"/>
              </a:rPr>
              <a:t>YOLOv8 is fast and efficient, enabling real-time video stream processing.</a:t>
            </a:r>
            <a:endParaRPr lang="en-US" altLang="en-IN" sz="2400">
              <a:latin typeface="Times New Roman" panose="02020603050405020304" pitchFamily="18" charset="0"/>
              <a:cs typeface="Times New Roman" panose="02020603050405020304" pitchFamily="18" charset="0"/>
            </a:endParaRPr>
          </a:p>
          <a:p>
            <a:pPr algn="just">
              <a:lnSpc>
                <a:spcPct val="150000"/>
              </a:lnSpc>
              <a:buFont typeface="Wingdings" panose="05000000000000000000" charset="0"/>
              <a:buChar char="§"/>
            </a:pPr>
            <a:r>
              <a:rPr lang="en-IN" altLang="en-US" sz="2400">
                <a:latin typeface="Times New Roman" panose="02020603050405020304" pitchFamily="18" charset="0"/>
                <a:cs typeface="Times New Roman" panose="02020603050405020304" pitchFamily="18" charset="0"/>
              </a:rPr>
              <a:t>YOLOv8 accurately detects objects, including license plates, ensuring correct identification.</a:t>
            </a:r>
            <a:endParaRPr lang="en-IN" altLang="en-US" sz="2400">
              <a:latin typeface="Times New Roman" panose="02020603050405020304" pitchFamily="18" charset="0"/>
              <a:cs typeface="Times New Roman" panose="02020603050405020304" pitchFamily="18" charset="0"/>
            </a:endParaRPr>
          </a:p>
          <a:p>
            <a:pPr algn="just">
              <a:lnSpc>
                <a:spcPct val="150000"/>
              </a:lnSpc>
              <a:buFont typeface="Wingdings" panose="05000000000000000000" charset="0"/>
              <a:buChar char="§"/>
            </a:pPr>
            <a:r>
              <a:rPr lang="en-IN" altLang="en-US" sz="2400">
                <a:latin typeface="Times New Roman" panose="02020603050405020304" pitchFamily="18" charset="0"/>
                <a:cs typeface="Times New Roman" panose="02020603050405020304" pitchFamily="18" charset="0"/>
              </a:rPr>
              <a:t>YOLOv8 is suitable for devices with limited resources.</a:t>
            </a:r>
            <a:endParaRPr lang="en-IN" altLang="en-US" sz="2400">
              <a:latin typeface="Times New Roman" panose="02020603050405020304" pitchFamily="18" charset="0"/>
              <a:cs typeface="Times New Roman" panose="02020603050405020304" pitchFamily="18" charset="0"/>
            </a:endParaRPr>
          </a:p>
          <a:p>
            <a:pPr algn="just">
              <a:lnSpc>
                <a:spcPct val="150000"/>
              </a:lnSpc>
              <a:buFont typeface="Wingdings" panose="05000000000000000000" charset="0"/>
              <a:buChar char="§"/>
            </a:pPr>
            <a:r>
              <a:rPr lang="en-IN" altLang="en-US" sz="2400">
                <a:latin typeface="Times New Roman" panose="02020603050405020304" pitchFamily="18" charset="0"/>
                <a:cs typeface="Times New Roman" panose="02020603050405020304" pitchFamily="18" charset="0"/>
              </a:rPr>
              <a:t>Easily customizable for different ANPR applications and environments.</a:t>
            </a:r>
            <a:endParaRPr lang="en-IN" altLang="en-US" sz="2400">
              <a:latin typeface="Times New Roman" panose="02020603050405020304" pitchFamily="18" charset="0"/>
              <a:cs typeface="Times New Roman" panose="02020603050405020304" pitchFamily="18" charset="0"/>
            </a:endParaRPr>
          </a:p>
          <a:p>
            <a:pPr algn="just">
              <a:lnSpc>
                <a:spcPct val="150000"/>
              </a:lnSpc>
              <a:buFont typeface="Wingdings" panose="05000000000000000000" charset="0"/>
              <a:buChar char="§"/>
            </a:pPr>
            <a:r>
              <a:rPr lang="en-IN" altLang="en-US" sz="2400">
                <a:latin typeface="Times New Roman" panose="02020603050405020304" pitchFamily="18" charset="0"/>
                <a:cs typeface="Times New Roman" panose="02020603050405020304" pitchFamily="18" charset="0"/>
              </a:rPr>
              <a:t>YOLOv8 reduces the cost of implementing an ANPR system.</a:t>
            </a:r>
            <a:endParaRPr lang="en-IN" altLang="en-US" sz="2400">
              <a:latin typeface="Times New Roman" panose="02020603050405020304" pitchFamily="18" charset="0"/>
              <a:cs typeface="Times New Roman" panose="02020603050405020304" pitchFamily="18" charset="0"/>
            </a:endParaRPr>
          </a:p>
          <a:p>
            <a:pPr algn="just">
              <a:lnSpc>
                <a:spcPct val="150000"/>
              </a:lnSpc>
              <a:buFont typeface="Wingdings" panose="05000000000000000000" charset="0"/>
              <a:buChar char="§"/>
            </a:pPr>
            <a:r>
              <a:rPr lang="en-IN" altLang="en-US" sz="2400">
                <a:latin typeface="Times New Roman" panose="02020603050405020304" pitchFamily="18" charset="0"/>
                <a:cs typeface="Times New Roman" panose="02020603050405020304" pitchFamily="18" charset="0"/>
              </a:rPr>
              <a:t>Capable of handling large traffic volumes</a:t>
            </a: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IN" altLang="en-US" sz="4800" b="1">
                <a:latin typeface="Times New Roman" panose="02020603050405020304" pitchFamily="18" charset="0"/>
                <a:cs typeface="Times New Roman" panose="02020603050405020304" pitchFamily="18" charset="0"/>
              </a:rPr>
              <a:t>APPLICATIONS</a:t>
            </a:r>
            <a:endParaRPr lang="en-IN" altLang="en-US" sz="4800" b="1">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1402715" y="1825625"/>
            <a:ext cx="9951085" cy="4351655"/>
          </a:xfrm>
        </p:spPr>
        <p:txBody>
          <a:bodyPr>
            <a:normAutofit lnSpcReduction="10000"/>
          </a:bodyPr>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Traffic Management</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Law Enforcement</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Parking Management</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Border Control and Security</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Electronic Toll Collection</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Retail and Marketing</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Smart cities</a:t>
            </a:r>
            <a:endParaRPr lang="en-IN" altLang="en-US">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altLang="en-US">
                <a:latin typeface="Times New Roman" panose="02020603050405020304" pitchFamily="18" charset="0"/>
                <a:cs typeface="Times New Roman" panose="02020603050405020304" pitchFamily="18" charset="0"/>
              </a:rPr>
              <a:t>Parking Violation Enforcement</a:t>
            </a:r>
            <a:endParaRPr lang="en-IN"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1" y="691233"/>
            <a:ext cx="7120025" cy="812924"/>
          </a:xfrm>
        </p:spPr>
        <p:txBody>
          <a:bodyPr>
            <a:normAutofit/>
          </a:bodyPr>
          <a:lstStyle/>
          <a:p>
            <a:r>
              <a:rPr lang="en-IN" sz="4400" b="1" dirty="0">
                <a:latin typeface="Times New Roman" panose="02020603050405020304" pitchFamily="18" charset="0"/>
                <a:cs typeface="Times New Roman" panose="02020603050405020304" pitchFamily="18" charset="0"/>
              </a:rPr>
              <a:t>OBJECTIVE:</a:t>
            </a:r>
            <a:endParaRPr lang="en-IN" sz="44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544357" y="1662779"/>
            <a:ext cx="11103286" cy="4654046"/>
          </a:xfrm>
        </p:spPr>
        <p:txBody>
          <a:bodyPr>
            <a:noAutofit/>
          </a:bodyPr>
          <a:lstStyle/>
          <a:p>
            <a:pPr marL="342900" indent="-342900" algn="just">
              <a:lnSpc>
                <a:spcPct val="10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Automatic Number Plate Recognition (ANPR) is a technology utilized for various applications such as traffic management, law enforcement, and parking management.  </a:t>
            </a:r>
            <a:endParaRPr lang="en-US" dirty="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ANPR systems employ computer vision and deep learning techniques to detect and recognize license plates from images or video streams. </a:t>
            </a:r>
            <a:endParaRPr lang="en-US" dirty="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YOLOv8, an advanced object detection algorithm, is chosen for this project due to its improved performance and efficiency.</a:t>
            </a:r>
            <a:endParaRPr lang="en-US" dirty="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This project focuses on implementing an ANPR system using YOLOv8 within MATLAB.  </a:t>
            </a:r>
            <a:endParaRPr lang="en-US" dirty="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goal is to showcase YOLOv8's capability in accurately detecting and recognizing license plates while ensuring robustness to different environmental factors like lighting conditions, plate sizes, and font variations.</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282" y="681037"/>
            <a:ext cx="10515600" cy="1325563"/>
          </a:xfrm>
        </p:spPr>
        <p:txBody>
          <a:bodyPr/>
          <a:lstStyle/>
          <a:p>
            <a:r>
              <a:rPr lang="en-IN" b="1" dirty="0">
                <a:latin typeface="Times New Roman" panose="02020603050405020304" pitchFamily="18" charset="0"/>
                <a:cs typeface="Times New Roman" panose="02020603050405020304" pitchFamily="18" charset="0"/>
              </a:rPr>
              <a:t>CONCLUSION:</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56860" y="1825625"/>
            <a:ext cx="10582471" cy="3474163"/>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ANPR system using YOLOv8 accurately detects and recognizes license plates from images or videos, serving various applications like toll collection and traffic management.</a:t>
            </a: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Integration of deep learning models with preprocessing and post-processing techniques ensures efficient and reliable license plate detection and recognition, contributing to improved transportation infrastructure and public safety.</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IN" altLang="en-US" b="1">
                <a:latin typeface="Times New Roman" panose="02020603050405020304" pitchFamily="18" charset="0"/>
                <a:cs typeface="Times New Roman" panose="02020603050405020304" pitchFamily="18" charset="0"/>
              </a:rPr>
              <a:t>REFERENCES</a:t>
            </a:r>
            <a:endParaRPr lang="en-IN" altLang="en-US" b="1">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838200" y="1768475"/>
            <a:ext cx="10515600" cy="4408805"/>
          </a:xfrm>
        </p:spPr>
        <p:txBody>
          <a:bodyPr>
            <a:normAutofit lnSpcReduction="10000"/>
          </a:bodyPr>
          <a:p>
            <a:pPr marL="514350" indent="-514350" algn="just">
              <a:buFont typeface="+mj-lt"/>
              <a:buAutoNum type="arabicPeriod"/>
            </a:pPr>
            <a:r>
              <a:rPr lang="en-US" sz="2400">
                <a:latin typeface="Times New Roman" panose="02020603050405020304" pitchFamily="18" charset="0"/>
                <a:cs typeface="Times New Roman" panose="02020603050405020304" pitchFamily="18" charset="0"/>
              </a:rPr>
              <a:t>P. Kulkarni, A. Khatri, P. Banga and K. Shah, "Automatic Number Plate Recognition (ANPR) system for</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Indian conditions"</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 2009</a:t>
            </a:r>
            <a:r>
              <a:rPr lang="en-IN" altLang="en-US" sz="2400">
                <a:latin typeface="Times New Roman" panose="02020603050405020304" pitchFamily="18" charset="0"/>
                <a:cs typeface="Times New Roman" panose="02020603050405020304" pitchFamily="18" charset="0"/>
              </a:rPr>
              <a:t>.</a:t>
            </a:r>
            <a:endParaRPr lang="en-IN" altLang="en-US" sz="240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IN" altLang="en-US" sz="2400">
                <a:latin typeface="Times New Roman" panose="02020603050405020304" pitchFamily="18" charset="0"/>
                <a:cs typeface="Times New Roman" panose="02020603050405020304" pitchFamily="18" charset="0"/>
              </a:rPr>
              <a:t> A. Beibut, K. Magzhan and K. Chingiz, "Effective algorithms and methods for automatic number plate recognition", 2014.</a:t>
            </a:r>
            <a:endParaRPr lang="en-IN" altLang="en-US" sz="240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IN" altLang="en-US" sz="2400">
                <a:latin typeface="Times New Roman" panose="02020603050405020304" pitchFamily="18" charset="0"/>
                <a:cs typeface="Times New Roman" panose="02020603050405020304" pitchFamily="18" charset="0"/>
              </a:rPr>
              <a:t>B. Pechiammal and J. A. Renjith, "An efficient approach for automatic license plate recognition system", 2017.</a:t>
            </a:r>
            <a:endParaRPr lang="en-IN" altLang="en-US" sz="240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IN" altLang="en-US" sz="2400">
                <a:latin typeface="Times New Roman" panose="02020603050405020304" pitchFamily="18" charset="0"/>
                <a:cs typeface="Times New Roman" panose="02020603050405020304" pitchFamily="18" charset="0"/>
              </a:rPr>
              <a:t>B. V. Kakani, D. Gandhi and S. Jani, "Improved OCR based automatic vehicle number plate recognition using features trained neural network", 2017.</a:t>
            </a:r>
            <a:endParaRPr lang="en-IN" altLang="en-US" sz="2400">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IN" altLang="en-US" sz="2400">
                <a:latin typeface="Times New Roman" panose="02020603050405020304" pitchFamily="18" charset="0"/>
                <a:cs typeface="Times New Roman" panose="02020603050405020304" pitchFamily="18" charset="0"/>
              </a:rPr>
              <a:t>F. Fajas, F. Yousuf, P. R. Remya, A. P. Pavanan, S. Ambadiyil and V. Swaminathan, "Automatic Number Plate Recognition for Indian standard number plates", 2012.</a:t>
            </a:r>
            <a:endParaRPr lang="en-IN" altLang="en-US" sz="2400">
              <a:latin typeface="Times New Roman" panose="02020603050405020304" pitchFamily="18" charset="0"/>
              <a:cs typeface="Times New Roman" panose="02020603050405020304" pitchFamily="18" charset="0"/>
            </a:endParaRPr>
          </a:p>
          <a:p>
            <a:pPr marL="514350" indent="-514350" algn="just">
              <a:buFont typeface="+mj-lt"/>
              <a:buAutoNum type="arabicPeriod"/>
            </a:pPr>
            <a:endParaRPr lang="en-IN" alt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6" descr="VHB Leads the Way in Progressing Equity in the Built Environment ..."/>
          <p:cNvSpPr>
            <a:spLocks noChangeAspect="1" noChangeArrowheads="1"/>
          </p:cNvSpPr>
          <p:nvPr/>
        </p:nvSpPr>
        <p:spPr bwMode="auto">
          <a:xfrm>
            <a:off x="2995127" y="328127"/>
            <a:ext cx="3405673" cy="340567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5288"/>
            <a:ext cx="12192000" cy="6858000"/>
          </a:xfrm>
          <a:prstGeom prst="rect">
            <a:avLst/>
          </a:prstGeom>
        </p:spPr>
      </p:pic>
      <p:sp>
        <p:nvSpPr>
          <p:cNvPr id="8" name="Rectangle 7"/>
          <p:cNvSpPr/>
          <p:nvPr/>
        </p:nvSpPr>
        <p:spPr>
          <a:xfrm>
            <a:off x="1515423" y="541376"/>
            <a:ext cx="8657306" cy="1569660"/>
          </a:xfrm>
          <a:prstGeom prst="rect">
            <a:avLst/>
          </a:prstGeom>
          <a:noFill/>
        </p:spPr>
        <p:txBody>
          <a:bodyPr wrap="none" lIns="91440" tIns="45720" rIns="91440" bIns="45720">
            <a:spAutoFit/>
          </a:bodyPr>
          <a:lstStyle/>
          <a:p>
            <a:pPr algn="ctr"/>
            <a:r>
              <a:rPr lang="en-US" sz="9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THANK YOU!!!</a:t>
            </a:r>
            <a:endParaRPr lang="en-US" sz="96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23545" y="0"/>
            <a:ext cx="10515600" cy="1325563"/>
          </a:xfrm>
        </p:spPr>
        <p:txBody>
          <a:bodyPr/>
          <a:p>
            <a:r>
              <a:rPr lang="en-IN" altLang="en-US" b="1"/>
              <a:t>EXISTING SYSTEM:</a:t>
            </a:r>
            <a:endParaRPr lang="en-IN" altLang="en-US" b="1"/>
          </a:p>
        </p:txBody>
      </p:sp>
      <p:sp>
        <p:nvSpPr>
          <p:cNvPr id="3" name="Content Placeholder 2"/>
          <p:cNvSpPr>
            <a:spLocks noGrp="1"/>
          </p:cNvSpPr>
          <p:nvPr>
            <p:ph idx="1"/>
          </p:nvPr>
        </p:nvSpPr>
        <p:spPr>
          <a:xfrm>
            <a:off x="664210" y="1054735"/>
            <a:ext cx="10515600" cy="2432050"/>
          </a:xfrm>
        </p:spPr>
        <p:txBody>
          <a:bodyPr/>
          <a:p>
            <a:pPr marL="0" indent="457200" algn="just">
              <a:buNone/>
            </a:pPr>
            <a:r>
              <a:rPr lang="en-US" sz="2400">
                <a:latin typeface="Times New Roman" panose="02020603050405020304" pitchFamily="18" charset="0"/>
                <a:cs typeface="Times New Roman" panose="02020603050405020304" pitchFamily="18" charset="0"/>
              </a:rPr>
              <a:t>In the existing system, traditional ANPR systems might rely on simpler algorithms for license plate detection and recognition. These systems may not be as robust to varying environmental conditions and might struggle with accurately detecting and recognizing license plates in challenging scenarios such as low-light conditions, varying plate sizes, or font variations. Additionally, traditional methods might require extensive hand-engineering of features and may not fully leverage the power of deep learning techniques.</a:t>
            </a:r>
            <a:endParaRPr lang="en-US" sz="2400">
              <a:latin typeface="Times New Roman" panose="02020603050405020304" pitchFamily="18" charset="0"/>
              <a:cs typeface="Times New Roman" panose="02020603050405020304" pitchFamily="18" charset="0"/>
            </a:endParaRPr>
          </a:p>
          <a:p>
            <a:pPr marL="0" indent="457200" algn="just">
              <a:buNone/>
            </a:pPr>
            <a:endParaRPr lang="en-US" sz="2400">
              <a:latin typeface="Times New Roman" panose="02020603050405020304" pitchFamily="18" charset="0"/>
              <a:cs typeface="Times New Roman" panose="02020603050405020304" pitchFamily="18" charset="0"/>
            </a:endParaRPr>
          </a:p>
        </p:txBody>
      </p:sp>
      <p:sp>
        <p:nvSpPr>
          <p:cNvPr id="4" name="Title 1"/>
          <p:cNvSpPr>
            <a:spLocks noGrp="1"/>
          </p:cNvSpPr>
          <p:nvPr/>
        </p:nvSpPr>
        <p:spPr>
          <a:xfrm>
            <a:off x="433070" y="3571875"/>
            <a:ext cx="10506075" cy="7835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tLang="en-US" b="1"/>
              <a:t>PROPOSED SYSTEM:</a:t>
            </a:r>
            <a:endParaRPr lang="en-IN" altLang="en-US" b="1"/>
          </a:p>
        </p:txBody>
      </p:sp>
      <p:sp>
        <p:nvSpPr>
          <p:cNvPr id="5" name="Content Placeholder 2"/>
          <p:cNvSpPr>
            <a:spLocks noGrp="1"/>
          </p:cNvSpPr>
          <p:nvPr/>
        </p:nvSpPr>
        <p:spPr>
          <a:xfrm>
            <a:off x="732155" y="4355465"/>
            <a:ext cx="10515600" cy="142684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57200" algn="just">
              <a:buNone/>
            </a:pPr>
            <a:r>
              <a:rPr lang="en-US" sz="2300">
                <a:latin typeface="Times New Roman" panose="02020603050405020304" pitchFamily="18" charset="0"/>
                <a:cs typeface="Times New Roman" panose="02020603050405020304" pitchFamily="18" charset="0"/>
              </a:rPr>
              <a:t>The proposed system uses a super-smart tool called YOLOv8, along with MATLAB, to quickly and accurately find license plates. YOLOv8 is like a genius at spotting plates even in tricky situations like bad lighting or different fonts. By using YOLOv8, we hope to make the system awesome at finding license plates in real life. And because we're doing this in MATLAB, it's easy to use and play around with other image stuff. Basically, we want to show how cool YOLOv8 is for tasks like managing traffic, catching bad guys, and sorting out parking.</a:t>
            </a:r>
            <a:endParaRPr lang="en-US" sz="23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397" y="774445"/>
            <a:ext cx="10515600" cy="682982"/>
          </a:xfrm>
        </p:spPr>
        <p:txBody>
          <a:bodyPr>
            <a:noAutofit/>
          </a:bodyPr>
          <a:lstStyle/>
          <a:p>
            <a:r>
              <a:rPr lang="en-IN" b="1" dirty="0">
                <a:latin typeface="Times New Roman" panose="02020603050405020304" pitchFamily="18" charset="0"/>
                <a:cs typeface="Times New Roman" panose="02020603050405020304" pitchFamily="18" charset="0"/>
              </a:rPr>
              <a:t>LITERATURE SURVEY:</a:t>
            </a:r>
            <a:endParaRPr lang="en-IN" b="1"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nvPr>
        </p:nvGraphicFramePr>
        <p:xfrm>
          <a:off x="289250" y="1819468"/>
          <a:ext cx="11616611" cy="4505414"/>
        </p:xfrm>
        <a:graphic>
          <a:graphicData uri="http://schemas.openxmlformats.org/drawingml/2006/table">
            <a:tbl>
              <a:tblPr firstRow="1" bandRow="1">
                <a:tableStyleId>{073A0DAA-6AF3-43AB-8588-CEC1D06C72B9}</a:tableStyleId>
              </a:tblPr>
              <a:tblGrid>
                <a:gridCol w="727787"/>
                <a:gridCol w="2453951"/>
                <a:gridCol w="1796809"/>
                <a:gridCol w="1534219"/>
                <a:gridCol w="1636196"/>
                <a:gridCol w="1676172"/>
                <a:gridCol w="1791477"/>
              </a:tblGrid>
              <a:tr h="695387">
                <a:tc>
                  <a:txBody>
                    <a:bodyPr/>
                    <a:lstStyle/>
                    <a:p>
                      <a:pPr algn="ctr"/>
                      <a:r>
                        <a:rPr lang="en-IN" dirty="0">
                          <a:latin typeface="Times New Roman" panose="02020603050405020304" pitchFamily="18" charset="0"/>
                          <a:cs typeface="Times New Roman" panose="02020603050405020304" pitchFamily="18" charset="0"/>
                        </a:rPr>
                        <a:t>S.NO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PAPER TITLE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AUTHOR</a:t>
                      </a: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NAME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YEAR</a:t>
                      </a: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PUBLISHED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TECHNIQUE </a:t>
                      </a: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USED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MERITS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DEMERITS</a:t>
                      </a:r>
                      <a:endParaRPr lang="en-IN" dirty="0">
                        <a:latin typeface="Times New Roman" panose="02020603050405020304" pitchFamily="18" charset="0"/>
                        <a:cs typeface="Times New Roman" panose="02020603050405020304" pitchFamily="18" charset="0"/>
                      </a:endParaRPr>
                    </a:p>
                  </a:txBody>
                  <a:tcPr/>
                </a:tc>
              </a:tr>
              <a:tr h="1798347">
                <a:tc>
                  <a:txBody>
                    <a:bodyPr/>
                    <a:lstStyle/>
                    <a:p>
                      <a:pPr algn="ctr"/>
                      <a:r>
                        <a:rPr lang="en-IN" b="1" dirty="0">
                          <a:latin typeface="Times New Roman" panose="02020603050405020304" pitchFamily="18" charset="0"/>
                          <a:cs typeface="Times New Roman" panose="02020603050405020304" pitchFamily="18" charset="0"/>
                        </a:rPr>
                        <a:t>1.</a:t>
                      </a:r>
                      <a:endParaRPr lang="en-IN" b="1" dirty="0">
                        <a:latin typeface="Times New Roman" panose="02020603050405020304" pitchFamily="18" charset="0"/>
                        <a:cs typeface="Times New Roman" panose="02020603050405020304" pitchFamily="18" charset="0"/>
                      </a:endParaRPr>
                    </a:p>
                  </a:txBody>
                  <a:tcPr/>
                </a:tc>
                <a:tc>
                  <a:txBody>
                    <a:bodyPr/>
                    <a:lstStyle/>
                    <a:p>
                      <a:pPr algn="l"/>
                      <a:r>
                        <a:rPr lang="en-IN" dirty="0">
                          <a:latin typeface="Times New Roman" panose="02020603050405020304" pitchFamily="18" charset="0"/>
                          <a:cs typeface="Times New Roman" panose="02020603050405020304" pitchFamily="18" charset="0"/>
                        </a:rPr>
                        <a:t>A review paper on </a:t>
                      </a:r>
                      <a:endParaRPr lang="en-IN" dirty="0">
                        <a:latin typeface="Times New Roman" panose="02020603050405020304" pitchFamily="18" charset="0"/>
                        <a:cs typeface="Times New Roman" panose="02020603050405020304" pitchFamily="18" charset="0"/>
                      </a:endParaRPr>
                    </a:p>
                    <a:p>
                      <a:pPr algn="l"/>
                      <a:r>
                        <a:rPr lang="en-IN" dirty="0">
                          <a:latin typeface="Times New Roman" panose="02020603050405020304" pitchFamily="18" charset="0"/>
                          <a:cs typeface="Times New Roman" panose="02020603050405020304" pitchFamily="18" charset="0"/>
                        </a:rPr>
                        <a:t>Automatic Number</a:t>
                      </a:r>
                      <a:endParaRPr lang="en-IN" dirty="0">
                        <a:latin typeface="Times New Roman" panose="02020603050405020304" pitchFamily="18" charset="0"/>
                        <a:cs typeface="Times New Roman" panose="02020603050405020304" pitchFamily="18" charset="0"/>
                      </a:endParaRPr>
                    </a:p>
                    <a:p>
                      <a:pPr algn="l"/>
                      <a:r>
                        <a:rPr lang="en-IN" dirty="0">
                          <a:latin typeface="Times New Roman" panose="02020603050405020304" pitchFamily="18" charset="0"/>
                          <a:cs typeface="Times New Roman" panose="02020603050405020304" pitchFamily="18" charset="0"/>
                        </a:rPr>
                        <a:t>Plate Recognition</a:t>
                      </a:r>
                      <a:endParaRPr lang="en-IN" dirty="0">
                        <a:latin typeface="Times New Roman" panose="02020603050405020304" pitchFamily="18" charset="0"/>
                        <a:cs typeface="Times New Roman" panose="02020603050405020304" pitchFamily="18" charset="0"/>
                      </a:endParaRPr>
                    </a:p>
                    <a:p>
                      <a:pPr algn="l"/>
                      <a:r>
                        <a:rPr lang="en-IN" dirty="0">
                          <a:latin typeface="Times New Roman" panose="02020603050405020304" pitchFamily="18" charset="0"/>
                          <a:cs typeface="Times New Roman" panose="02020603050405020304" pitchFamily="18" charset="0"/>
                        </a:rPr>
                        <a:t>System using Machine Learning algorithms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Miss. Shraddha S. </a:t>
                      </a:r>
                      <a:r>
                        <a:rPr lang="en-IN" dirty="0" err="1">
                          <a:latin typeface="Times New Roman" panose="02020603050405020304" pitchFamily="18" charset="0"/>
                          <a:cs typeface="Times New Roman" panose="02020603050405020304" pitchFamily="18" charset="0"/>
                        </a:rPr>
                        <a:t>Ghadage</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Mr. Sagar R. </a:t>
                      </a:r>
                      <a:r>
                        <a:rPr lang="en-IN" dirty="0" err="1">
                          <a:latin typeface="Times New Roman" panose="02020603050405020304" pitchFamily="18" charset="0"/>
                          <a:cs typeface="Times New Roman" panose="02020603050405020304" pitchFamily="18" charset="0"/>
                        </a:rPr>
                        <a:t>Khedkar</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2019</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KNN, SVM,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K-Means Algorithm, Deep </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Learning, ELM</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Comprehensive Overview,  Comparison of Algorithm, Identification of Trends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Lack of Standardization, Complexity of Algorithms</a:t>
                      </a:r>
                      <a:endParaRPr lang="en-IN" dirty="0">
                        <a:latin typeface="Times New Roman" panose="02020603050405020304" pitchFamily="18" charset="0"/>
                        <a:cs typeface="Times New Roman" panose="02020603050405020304" pitchFamily="18" charset="0"/>
                      </a:endParaRPr>
                    </a:p>
                  </a:txBody>
                  <a:tcPr/>
                </a:tc>
              </a:tr>
              <a:tr h="1798347">
                <a:tc>
                  <a:txBody>
                    <a:bodyPr/>
                    <a:lstStyle/>
                    <a:p>
                      <a:pPr algn="ctr"/>
                      <a:r>
                        <a:rPr lang="en-IN" b="1" dirty="0">
                          <a:latin typeface="Times New Roman" panose="02020603050405020304" pitchFamily="18" charset="0"/>
                          <a:cs typeface="Times New Roman" panose="02020603050405020304" pitchFamily="18" charset="0"/>
                        </a:rPr>
                        <a:t>2.</a:t>
                      </a:r>
                      <a:endParaRPr lang="en-IN" b="1" dirty="0">
                        <a:latin typeface="Times New Roman" panose="02020603050405020304" pitchFamily="18" charset="0"/>
                        <a:cs typeface="Times New Roman" panose="02020603050405020304" pitchFamily="18" charset="0"/>
                      </a:endParaRPr>
                    </a:p>
                  </a:txBody>
                  <a:tcPr/>
                </a:tc>
                <a:tc>
                  <a:txBody>
                    <a:bodyPr/>
                    <a:lstStyle/>
                    <a:p>
                      <a:pPr algn="l"/>
                      <a:r>
                        <a:rPr lang="en-IN" dirty="0">
                          <a:latin typeface="Times New Roman" panose="02020603050405020304" pitchFamily="18" charset="0"/>
                          <a:cs typeface="Times New Roman" panose="02020603050405020304" pitchFamily="18" charset="0"/>
                        </a:rPr>
                        <a:t>Survey Paper on Automatic Number Plate Recognition</a:t>
                      </a:r>
                      <a:endParaRPr lang="en-IN" dirty="0">
                        <a:latin typeface="Times New Roman" panose="02020603050405020304" pitchFamily="18" charset="0"/>
                        <a:cs typeface="Times New Roman" panose="02020603050405020304" pitchFamily="18" charset="0"/>
                      </a:endParaRPr>
                    </a:p>
                  </a:txBody>
                  <a:tcPr/>
                </a:tc>
                <a:tc>
                  <a:txBody>
                    <a:bodyPr/>
                    <a:lstStyle/>
                    <a:p>
                      <a:pPr marL="0" indent="0">
                        <a:buNone/>
                      </a:pPr>
                      <a:r>
                        <a:rPr lang="en-IN" dirty="0">
                          <a:latin typeface="Times New Roman" panose="02020603050405020304" pitchFamily="18" charset="0"/>
                          <a:cs typeface="Times New Roman" panose="02020603050405020304" pitchFamily="18" charset="0"/>
                        </a:rPr>
                        <a:t>A.S. </a:t>
                      </a:r>
                      <a:r>
                        <a:rPr lang="en-IN" dirty="0" err="1">
                          <a:latin typeface="Times New Roman" panose="02020603050405020304" pitchFamily="18" charset="0"/>
                          <a:cs typeface="Times New Roman" panose="02020603050405020304" pitchFamily="18" charset="0"/>
                        </a:rPr>
                        <a:t>Teli</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S.S. Bandekar, D.S. </a:t>
                      </a:r>
                      <a:r>
                        <a:rPr lang="en-IN" dirty="0" err="1">
                          <a:latin typeface="Times New Roman" panose="02020603050405020304" pitchFamily="18" charset="0"/>
                          <a:cs typeface="Times New Roman" panose="02020603050405020304" pitchFamily="18" charset="0"/>
                        </a:rPr>
                        <a:t>Landage</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S.J. Gore, </a:t>
                      </a: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S.S. </a:t>
                      </a:r>
                      <a:r>
                        <a:rPr lang="en-IN" dirty="0" err="1">
                          <a:latin typeface="Times New Roman" panose="02020603050405020304" pitchFamily="18" charset="0"/>
                          <a:cs typeface="Times New Roman" panose="02020603050405020304" pitchFamily="18" charset="0"/>
                        </a:rPr>
                        <a:t>Saptute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2022</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Open CV, KNN, </a:t>
                      </a:r>
                      <a:r>
                        <a:rPr lang="en-IN" dirty="0" err="1">
                          <a:latin typeface="Times New Roman" panose="02020603050405020304" pitchFamily="18" charset="0"/>
                          <a:cs typeface="Times New Roman" panose="02020603050405020304" pitchFamily="18" charset="0"/>
                        </a:rPr>
                        <a:t>Matlab</a:t>
                      </a:r>
                      <a:r>
                        <a:rPr lang="en-IN" dirty="0">
                          <a:latin typeface="Times New Roman" panose="02020603050405020304" pitchFamily="18" charset="0"/>
                          <a:cs typeface="Times New Roman" panose="02020603050405020304" pitchFamily="18" charset="0"/>
                        </a:rPr>
                        <a:t>, OCR</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Better Detection Rates, Effective Character Recognition, High </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Accuracy</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Lack of Specifics, Unclear Contribution, Language and Structure</a:t>
                      </a:r>
                      <a:endParaRPr lang="en-IN"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97024" y="1011002"/>
          <a:ext cx="11597951" cy="4245429"/>
        </p:xfrm>
        <a:graphic>
          <a:graphicData uri="http://schemas.openxmlformats.org/drawingml/2006/table">
            <a:tbl>
              <a:tblPr firstRow="1" bandRow="1">
                <a:tableStyleId>{073A0DAA-6AF3-43AB-8588-CEC1D06C72B9}</a:tableStyleId>
              </a:tblPr>
              <a:tblGrid>
                <a:gridCol w="765110"/>
                <a:gridCol w="2267339"/>
                <a:gridCol w="1791478"/>
                <a:gridCol w="1625082"/>
                <a:gridCol w="1670179"/>
                <a:gridCol w="1707502"/>
                <a:gridCol w="1771261"/>
              </a:tblGrid>
              <a:tr h="814909">
                <a:tc>
                  <a:txBody>
                    <a:bodyPr/>
                    <a:lstStyle/>
                    <a:p>
                      <a:pPr algn="ctr"/>
                      <a:r>
                        <a:rPr lang="en-IN" dirty="0">
                          <a:latin typeface="Times New Roman" panose="02020603050405020304" pitchFamily="18" charset="0"/>
                          <a:cs typeface="Times New Roman" panose="02020603050405020304" pitchFamily="18" charset="0"/>
                        </a:rPr>
                        <a:t>S.NO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PAPER TITLE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AUTHOR NAME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YEAR PUBLISHED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TECHNIQUE USED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MERITS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DEMERITS</a:t>
                      </a:r>
                      <a:endParaRPr lang="en-IN" dirty="0">
                        <a:latin typeface="Times New Roman" panose="02020603050405020304" pitchFamily="18" charset="0"/>
                        <a:cs typeface="Times New Roman" panose="02020603050405020304" pitchFamily="18" charset="0"/>
                      </a:endParaRPr>
                    </a:p>
                  </a:txBody>
                  <a:tcPr/>
                </a:tc>
              </a:tr>
              <a:tr h="1520604">
                <a:tc>
                  <a:txBody>
                    <a:bodyPr/>
                    <a:lstStyle/>
                    <a:p>
                      <a:pPr algn="ctr"/>
                      <a:r>
                        <a:rPr lang="en-IN" b="1" dirty="0">
                          <a:latin typeface="Times New Roman" panose="02020603050405020304" pitchFamily="18" charset="0"/>
                          <a:cs typeface="Times New Roman" panose="02020603050405020304" pitchFamily="18" charset="0"/>
                        </a:rPr>
                        <a:t>3. </a:t>
                      </a:r>
                      <a:endParaRPr lang="en-IN" b="1"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Automatic Number Plate Recognition: A Detailed Survey of Relevant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Algorithms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err="1">
                          <a:latin typeface="Times New Roman" panose="02020603050405020304" pitchFamily="18" charset="0"/>
                          <a:cs typeface="Times New Roman" panose="02020603050405020304" pitchFamily="18" charset="0"/>
                        </a:rPr>
                        <a:t>Lubna</a:t>
                      </a:r>
                      <a:r>
                        <a:rPr lang="en-IN" dirty="0">
                          <a:latin typeface="Times New Roman" panose="02020603050405020304" pitchFamily="18" charset="0"/>
                          <a:cs typeface="Times New Roman" panose="02020603050405020304" pitchFamily="18" charset="0"/>
                        </a:rPr>
                        <a:t>, Naveen Mufti, Syed Afaq Ali Shah</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2021</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CV Algorithm, Deep Learning Techniques, Neural Network</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Comprehensive Survey, Performance Comparison, Focus on CV</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Hardware Dependency, Performance Limitations, Complexity</a:t>
                      </a:r>
                      <a:endParaRPr lang="en-IN" dirty="0">
                        <a:latin typeface="Times New Roman" panose="02020603050405020304" pitchFamily="18" charset="0"/>
                        <a:cs typeface="Times New Roman" panose="02020603050405020304" pitchFamily="18" charset="0"/>
                      </a:endParaRPr>
                    </a:p>
                  </a:txBody>
                  <a:tcPr/>
                </a:tc>
              </a:tr>
              <a:tr h="1909916">
                <a:tc>
                  <a:txBody>
                    <a:bodyPr/>
                    <a:lstStyle/>
                    <a:p>
                      <a:pPr algn="ctr"/>
                      <a:r>
                        <a:rPr lang="en-IN" b="1" dirty="0">
                          <a:latin typeface="Times New Roman" panose="02020603050405020304" pitchFamily="18" charset="0"/>
                          <a:cs typeface="Times New Roman" panose="02020603050405020304" pitchFamily="18" charset="0"/>
                        </a:rPr>
                        <a:t>4.</a:t>
                      </a:r>
                      <a:endParaRPr lang="en-IN" b="1"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Relevance of Automatic Number Plate Recognition Systems in Vehicle Theft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Kamalesh Kumawat, </a:t>
                      </a:r>
                      <a:r>
                        <a:rPr lang="en-IN" dirty="0" err="1">
                          <a:latin typeface="Times New Roman" panose="02020603050405020304" pitchFamily="18" charset="0"/>
                          <a:cs typeface="Times New Roman" panose="02020603050405020304" pitchFamily="18" charset="0"/>
                        </a:rPr>
                        <a:t>Anubha</a:t>
                      </a:r>
                      <a:r>
                        <a:rPr lang="en-IN" dirty="0">
                          <a:latin typeface="Times New Roman" panose="02020603050405020304" pitchFamily="18" charset="0"/>
                          <a:cs typeface="Times New Roman" panose="02020603050405020304" pitchFamily="18" charset="0"/>
                        </a:rPr>
                        <a:t> Jain, Neha Tiwari</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2023</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err="1">
                          <a:latin typeface="Times New Roman" panose="02020603050405020304" pitchFamily="18" charset="0"/>
                          <a:cs typeface="Times New Roman" panose="02020603050405020304" pitchFamily="18" charset="0"/>
                        </a:rPr>
                        <a:t>Matlab</a:t>
                      </a:r>
                      <a:r>
                        <a:rPr lang="en-IN" dirty="0">
                          <a:latin typeface="Times New Roman" panose="02020603050405020304" pitchFamily="18" charset="0"/>
                          <a:cs typeface="Times New Roman" panose="02020603050405020304" pitchFamily="18" charset="0"/>
                        </a:rPr>
                        <a:t>, Extreme Learning Machine, CNN, OCR</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Focus on ANPR Systems, Comparison of Algorithms, Application Areas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Lack of depth on technology, Lack of Specific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examples</a:t>
                      </a:r>
                      <a:endParaRPr lang="en-IN"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362338" y="1814804"/>
          <a:ext cx="11467323" cy="3228391"/>
        </p:xfrm>
        <a:graphic>
          <a:graphicData uri="http://schemas.openxmlformats.org/drawingml/2006/table">
            <a:tbl>
              <a:tblPr firstRow="1" bandRow="1">
                <a:tableStyleId>{073A0DAA-6AF3-43AB-8588-CEC1D06C72B9}</a:tableStyleId>
              </a:tblPr>
              <a:tblGrid>
                <a:gridCol w="971940"/>
                <a:gridCol w="2304438"/>
                <a:gridCol w="1638189"/>
                <a:gridCol w="1542215"/>
                <a:gridCol w="1660849"/>
                <a:gridCol w="1810139"/>
                <a:gridCol w="1539553"/>
              </a:tblGrid>
              <a:tr h="942391">
                <a:tc>
                  <a:txBody>
                    <a:bodyPr/>
                    <a:lstStyle/>
                    <a:p>
                      <a:pPr algn="ctr"/>
                      <a:r>
                        <a:rPr lang="en-IN" dirty="0">
                          <a:latin typeface="Times New Roman" panose="02020603050405020304" pitchFamily="18" charset="0"/>
                          <a:cs typeface="Times New Roman" panose="02020603050405020304" pitchFamily="18" charset="0"/>
                        </a:rPr>
                        <a:t>S.NO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PAPER TITLE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AUTHOR NAME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YEAR PUBLISHED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TECHNIQUE USED</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MERITS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DEMERITS</a:t>
                      </a:r>
                      <a:endParaRPr lang="en-IN" dirty="0">
                        <a:latin typeface="Times New Roman" panose="02020603050405020304" pitchFamily="18" charset="0"/>
                        <a:cs typeface="Times New Roman" panose="02020603050405020304" pitchFamily="18" charset="0"/>
                      </a:endParaRPr>
                    </a:p>
                  </a:txBody>
                  <a:tcPr/>
                </a:tc>
              </a:tr>
              <a:tr h="1333673">
                <a:tc>
                  <a:txBody>
                    <a:bodyPr/>
                    <a:lstStyle/>
                    <a:p>
                      <a:pPr algn="ctr"/>
                      <a:r>
                        <a:rPr lang="en-IN" b="1" dirty="0">
                          <a:latin typeface="Times New Roman" panose="02020603050405020304" pitchFamily="18" charset="0"/>
                          <a:cs typeface="Times New Roman" panose="02020603050405020304" pitchFamily="18" charset="0"/>
                        </a:rPr>
                        <a:t>5.</a:t>
                      </a:r>
                      <a:endParaRPr lang="en-IN" b="1"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latin typeface="Times New Roman" panose="02020603050405020304" pitchFamily="18" charset="0"/>
                          <a:cs typeface="Times New Roman" panose="02020603050405020304" pitchFamily="18" charset="0"/>
                        </a:rPr>
                        <a:t>Vehicle Number Plate Detection Using Image Processing</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Abhay Singh, Anand Kumar Gupta, Anmol Singh, Anuj Gupta, </a:t>
                      </a:r>
                      <a:r>
                        <a:rPr lang="en-IN" dirty="0" err="1">
                          <a:latin typeface="Times New Roman" panose="02020603050405020304" pitchFamily="18" charset="0"/>
                          <a:cs typeface="Times New Roman" panose="02020603050405020304" pitchFamily="18" charset="0"/>
                        </a:rPr>
                        <a:t>Sherish</a:t>
                      </a:r>
                      <a:r>
                        <a:rPr lang="en-IN" dirty="0">
                          <a:latin typeface="Times New Roman" panose="02020603050405020304" pitchFamily="18" charset="0"/>
                          <a:cs typeface="Times New Roman" panose="02020603050405020304" pitchFamily="18" charset="0"/>
                        </a:rPr>
                        <a:t> Johri</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2018</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OCR, </a:t>
                      </a:r>
                      <a:r>
                        <a:rPr lang="en-US" dirty="0" err="1">
                          <a:latin typeface="Times New Roman" panose="02020603050405020304" pitchFamily="18" charset="0"/>
                          <a:cs typeface="Times New Roman" panose="02020603050405020304" pitchFamily="18" charset="0"/>
                        </a:rPr>
                        <a:t>Matlab</a:t>
                      </a:r>
                      <a:r>
                        <a:rPr lang="en-US" dirty="0">
                          <a:latin typeface="Times New Roman" panose="02020603050405020304" pitchFamily="18" charset="0"/>
                          <a:cs typeface="Times New Roman" panose="02020603050405020304" pitchFamily="18" charset="0"/>
                        </a:rPr>
                        <a:t>, Deep Learning Techniques</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Enhance Surveillance, Security, Supports Law Enforcement, Potential Privacy</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Limited by image quality and conditions, Dependent on  continuous technological Maintenance</a:t>
                      </a:r>
                      <a:endParaRPr lang="en-IN"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penCV: Automatic License/Number Plate Recognition (ANPR) with Python ..."/>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80382" y="998376"/>
            <a:ext cx="5091210" cy="320506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ros and Cons of Automatic Number Plate Recognition Sy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382" y="4277503"/>
            <a:ext cx="5025896" cy="23565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14825" y="154874"/>
            <a:ext cx="5188665" cy="769441"/>
          </a:xfrm>
          <a:prstGeom prst="rect">
            <a:avLst/>
          </a:prstGeom>
          <a:noFill/>
        </p:spPr>
        <p:txBody>
          <a:bodyPr wrap="none" rtlCol="0">
            <a:spAutoFit/>
          </a:bodyPr>
          <a:lstStyle/>
          <a:p>
            <a:r>
              <a:rPr lang="en-IN" sz="4400" b="1" dirty="0">
                <a:latin typeface="Times New Roman" panose="02020603050405020304" pitchFamily="18" charset="0"/>
                <a:cs typeface="Times New Roman" panose="02020603050405020304" pitchFamily="18" charset="0"/>
              </a:rPr>
              <a:t>FLOW DIAGRAM :</a:t>
            </a:r>
            <a:endParaRPr lang="en-IN" sz="4400" b="1"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1599" y="-172720"/>
            <a:ext cx="5740401" cy="71628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94970" y="1244600"/>
            <a:ext cx="11190605" cy="3463925"/>
          </a:xfrm>
          <a:prstGeom prst="rect">
            <a:avLst/>
          </a:prstGeom>
          <a:noFill/>
        </p:spPr>
        <p:txBody>
          <a:bodyPr wrap="square" rtlCol="0">
            <a:noAutofit/>
          </a:bodyPr>
          <a:p>
            <a:pPr algn="just"/>
            <a:r>
              <a:rPr lang="en-US" sz="4400" b="1">
                <a:latin typeface="Times New Roman" panose="02020603050405020304" pitchFamily="18" charset="0"/>
                <a:cs typeface="Times New Roman" panose="02020603050405020304" pitchFamily="18" charset="0"/>
              </a:rPr>
              <a:t>S</a:t>
            </a:r>
            <a:r>
              <a:rPr lang="en-IN" altLang="en-US" sz="4400" b="1">
                <a:latin typeface="Times New Roman" panose="02020603050405020304" pitchFamily="18" charset="0"/>
                <a:cs typeface="Times New Roman" panose="02020603050405020304" pitchFamily="18" charset="0"/>
              </a:rPr>
              <a:t>YSTEM SPECIFICATION</a:t>
            </a:r>
            <a:r>
              <a:rPr lang="en-US" sz="4400" b="1">
                <a:latin typeface="Times New Roman" panose="02020603050405020304" pitchFamily="18" charset="0"/>
                <a:cs typeface="Times New Roman" panose="02020603050405020304" pitchFamily="18" charset="0"/>
              </a:rPr>
              <a:t>:</a:t>
            </a:r>
            <a:endParaRPr lang="en-US" sz="4400" b="1">
              <a:latin typeface="Times New Roman" panose="02020603050405020304" pitchFamily="18" charset="0"/>
              <a:cs typeface="Times New Roman" panose="02020603050405020304" pitchFamily="18" charset="0"/>
            </a:endParaRPr>
          </a:p>
          <a:p>
            <a:pPr algn="just"/>
            <a:endParaRPr lang="en-US" sz="4400" b="1">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a:latin typeface="Times New Roman" panose="02020603050405020304" pitchFamily="18" charset="0"/>
                <a:cs typeface="Times New Roman" panose="02020603050405020304" pitchFamily="18" charset="0"/>
              </a:rPr>
              <a:t> </a:t>
            </a:r>
            <a:r>
              <a:rPr lang="en-US" sz="2400" b="1">
                <a:latin typeface="Times New Roman" panose="02020603050405020304" pitchFamily="18" charset="0"/>
                <a:cs typeface="Times New Roman" panose="02020603050405020304" pitchFamily="18" charset="0"/>
              </a:rPr>
              <a:t>Operating System: </a:t>
            </a:r>
            <a:r>
              <a:rPr lang="en-US" sz="2400">
                <a:latin typeface="Times New Roman" panose="02020603050405020304" pitchFamily="18" charset="0"/>
                <a:cs typeface="Times New Roman" panose="02020603050405020304" pitchFamily="18" charset="0"/>
              </a:rPr>
              <a:t>Works on Windows, macOS, and Linux.</a:t>
            </a:r>
            <a:endParaRPr lang="en-US" sz="2400">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sz="2400">
                <a:latin typeface="Times New Roman" panose="02020603050405020304" pitchFamily="18" charset="0"/>
                <a:cs typeface="Times New Roman" panose="02020603050405020304" pitchFamily="18" charset="0"/>
              </a:rPr>
              <a:t> </a:t>
            </a:r>
            <a:r>
              <a:rPr lang="en-US" sz="2400" b="1">
                <a:latin typeface="Times New Roman" panose="02020603050405020304" pitchFamily="18" charset="0"/>
                <a:cs typeface="Times New Roman" panose="02020603050405020304" pitchFamily="18" charset="0"/>
              </a:rPr>
              <a:t>Hardware Requirements:</a:t>
            </a:r>
            <a:r>
              <a:rPr lang="en-US" sz="2400">
                <a:latin typeface="Times New Roman" panose="02020603050405020304" pitchFamily="18" charset="0"/>
                <a:cs typeface="Times New Roman" panose="02020603050405020304" pitchFamily="18" charset="0"/>
              </a:rPr>
              <a:t> Needs a decent computer with enough memory and processing power.</a:t>
            </a:r>
            <a:endParaRPr lang="en-US" sz="2400">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sz="2400">
                <a:latin typeface="Times New Roman" panose="02020603050405020304" pitchFamily="18" charset="0"/>
                <a:cs typeface="Times New Roman" panose="02020603050405020304" pitchFamily="18" charset="0"/>
              </a:rPr>
              <a:t> </a:t>
            </a:r>
            <a:r>
              <a:rPr lang="en-US" sz="2400" b="1">
                <a:latin typeface="Times New Roman" panose="02020603050405020304" pitchFamily="18" charset="0"/>
                <a:cs typeface="Times New Roman" panose="02020603050405020304" pitchFamily="18" charset="0"/>
              </a:rPr>
              <a:t>Camera Requirements:</a:t>
            </a:r>
            <a:r>
              <a:rPr lang="en-US" sz="2400">
                <a:latin typeface="Times New Roman" panose="02020603050405020304" pitchFamily="18" charset="0"/>
                <a:cs typeface="Times New Roman" panose="02020603050405020304" pitchFamily="18" charset="0"/>
              </a:rPr>
              <a:t> Works with different types of cameras, like CCTV or webcams.</a:t>
            </a:r>
            <a:endParaRPr lang="en-US" sz="2400">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sz="2400" b="1">
                <a:latin typeface="Times New Roman" panose="02020603050405020304" pitchFamily="18" charset="0"/>
                <a:cs typeface="Times New Roman" panose="02020603050405020304" pitchFamily="18" charset="0"/>
              </a:rPr>
              <a:t>Connectivity:</a:t>
            </a:r>
            <a:r>
              <a:rPr lang="en-US" sz="2400">
                <a:latin typeface="Times New Roman" panose="02020603050405020304" pitchFamily="18" charset="0"/>
                <a:cs typeface="Times New Roman" panose="02020603050405020304" pitchFamily="18" charset="0"/>
              </a:rPr>
              <a:t> Can connect to cameras through USB, Wi-Fi, or network.</a:t>
            </a:r>
            <a:endParaRPr lang="en-US" sz="2400">
              <a:latin typeface="Times New Roman" panose="02020603050405020304" pitchFamily="18" charset="0"/>
              <a:cs typeface="Times New Roman" panose="02020603050405020304" pitchFamily="18" charset="0"/>
            </a:endParaRPr>
          </a:p>
          <a:p>
            <a:pPr algn="just"/>
            <a:endParaRPr lang="en-US">
              <a:latin typeface="Times New Roman" panose="02020603050405020304" pitchFamily="18" charset="0"/>
              <a:cs typeface="Times New Roman" panose="02020603050405020304" pitchFamily="18" charset="0"/>
            </a:endParaRPr>
          </a:p>
          <a:p>
            <a:pPr algn="just"/>
            <a:endParaRPr lang="en-US">
              <a:latin typeface="Times New Roman" panose="02020603050405020304" pitchFamily="18" charset="0"/>
              <a:cs typeface="Times New Roman" panose="02020603050405020304" pitchFamily="18" charset="0"/>
            </a:endParaRPr>
          </a:p>
          <a:p>
            <a:pPr algn="just"/>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30860" y="1068705"/>
            <a:ext cx="11130280" cy="4030980"/>
          </a:xfrm>
          <a:prstGeom prst="rect">
            <a:avLst/>
          </a:prstGeom>
          <a:noFill/>
        </p:spPr>
        <p:txBody>
          <a:bodyPr wrap="square" rtlCol="0" anchor="t">
            <a:spAutoFit/>
          </a:bodyPr>
          <a:p>
            <a:pPr algn="just"/>
            <a:r>
              <a:rPr lang="en-IN" altLang="en-US" sz="4400" b="1">
                <a:latin typeface="Times New Roman" panose="02020603050405020304" pitchFamily="18" charset="0"/>
                <a:cs typeface="Times New Roman" panose="02020603050405020304" pitchFamily="18" charset="0"/>
                <a:sym typeface="+mn-ea"/>
              </a:rPr>
              <a:t>SOFTWARE SPECIFICATION</a:t>
            </a:r>
            <a:r>
              <a:rPr lang="en-US" sz="4400" b="1">
                <a:latin typeface="Times New Roman" panose="02020603050405020304" pitchFamily="18" charset="0"/>
                <a:cs typeface="Times New Roman" panose="02020603050405020304" pitchFamily="18" charset="0"/>
                <a:sym typeface="+mn-ea"/>
              </a:rPr>
              <a:t>:</a:t>
            </a:r>
            <a:endParaRPr lang="en-US" sz="4400" b="1">
              <a:latin typeface="Times New Roman" panose="02020603050405020304" pitchFamily="18" charset="0"/>
              <a:cs typeface="Times New Roman" panose="02020603050405020304" pitchFamily="18" charset="0"/>
              <a:sym typeface="+mn-ea"/>
            </a:endParaRPr>
          </a:p>
          <a:p>
            <a:pPr algn="just"/>
            <a:endParaRPr lang="en-US" sz="4400" b="1">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sz="2400" b="1">
                <a:latin typeface="Times New Roman" panose="02020603050405020304" pitchFamily="18" charset="0"/>
                <a:cs typeface="Times New Roman" panose="02020603050405020304" pitchFamily="18" charset="0"/>
                <a:sym typeface="+mn-ea"/>
              </a:rPr>
              <a:t>MATLAB:</a:t>
            </a:r>
            <a:r>
              <a:rPr lang="en-US" sz="2400">
                <a:latin typeface="Times New Roman" panose="02020603050405020304" pitchFamily="18" charset="0"/>
                <a:cs typeface="Times New Roman" panose="02020603050405020304" pitchFamily="18" charset="0"/>
                <a:sym typeface="+mn-ea"/>
              </a:rPr>
              <a:t> Uses MATLAB for building the ANPR system.</a:t>
            </a:r>
            <a:endParaRPr lang="en-US" sz="2400">
              <a:latin typeface="Times New Roman" panose="02020603050405020304" pitchFamily="18" charset="0"/>
              <a:cs typeface="Times New Roman" panose="02020603050405020304" pitchFamily="18" charset="0"/>
            </a:endParaRPr>
          </a:p>
          <a:p>
            <a:pPr marL="342900" indent="-342900" algn="just">
              <a:buFont typeface="Wingdings" panose="05000000000000000000" charset="0"/>
              <a:buChar char="Ø"/>
            </a:pPr>
            <a:r>
              <a:rPr lang="en-IN" altLang="en-US" sz="2400" b="1">
                <a:latin typeface="Times New Roman" panose="02020603050405020304" pitchFamily="18" charset="0"/>
                <a:cs typeface="Times New Roman" panose="02020603050405020304" pitchFamily="18" charset="0"/>
                <a:sym typeface="+mn-ea"/>
              </a:rPr>
              <a:t>Y</a:t>
            </a:r>
            <a:r>
              <a:rPr lang="en-US" sz="2400" b="1">
                <a:latin typeface="Times New Roman" panose="02020603050405020304" pitchFamily="18" charset="0"/>
                <a:cs typeface="Times New Roman" panose="02020603050405020304" pitchFamily="18" charset="0"/>
                <a:sym typeface="+mn-ea"/>
              </a:rPr>
              <a:t>OLOv8:</a:t>
            </a:r>
            <a:r>
              <a:rPr lang="en-US" sz="2400">
                <a:latin typeface="Times New Roman" panose="02020603050405020304" pitchFamily="18" charset="0"/>
                <a:cs typeface="Times New Roman" panose="02020603050405020304" pitchFamily="18" charset="0"/>
                <a:sym typeface="+mn-ea"/>
              </a:rPr>
              <a:t> Integrates YOLOv8 for detecting license plates.</a:t>
            </a:r>
            <a:endParaRPr lang="en-US" sz="2400">
              <a:latin typeface="Times New Roman" panose="02020603050405020304" pitchFamily="18" charset="0"/>
              <a:cs typeface="Times New Roman" panose="02020603050405020304" pitchFamily="18" charset="0"/>
            </a:endParaRPr>
          </a:p>
          <a:p>
            <a:pPr marL="342900" indent="-342900" algn="just">
              <a:buFont typeface="Wingdings" panose="05000000000000000000" charset="0"/>
              <a:buChar char="Ø"/>
            </a:pPr>
            <a:r>
              <a:rPr lang="en-US" sz="2400" b="1">
                <a:latin typeface="Times New Roman" panose="02020603050405020304" pitchFamily="18" charset="0"/>
                <a:cs typeface="Times New Roman" panose="02020603050405020304" pitchFamily="18" charset="0"/>
                <a:sym typeface="+mn-ea"/>
              </a:rPr>
              <a:t>Deep Learning Toolbox:</a:t>
            </a:r>
            <a:r>
              <a:rPr lang="en-US" sz="2400">
                <a:latin typeface="Times New Roman" panose="02020603050405020304" pitchFamily="18" charset="0"/>
                <a:cs typeface="Times New Roman" panose="02020603050405020304" pitchFamily="18" charset="0"/>
                <a:sym typeface="+mn-ea"/>
              </a:rPr>
              <a:t> Uses MATLAB's Deep Learning Toolbox for training YOLOv8.</a:t>
            </a:r>
            <a:endParaRPr lang="en-US" sz="2400">
              <a:latin typeface="Times New Roman" panose="02020603050405020304" pitchFamily="18" charset="0"/>
              <a:cs typeface="Times New Roman" panose="02020603050405020304" pitchFamily="18" charset="0"/>
            </a:endParaRPr>
          </a:p>
          <a:p>
            <a:pPr marL="342900" indent="-342900" algn="just">
              <a:buFont typeface="Wingdings" panose="05000000000000000000" charset="0"/>
              <a:buChar char="Ø"/>
            </a:pPr>
            <a:r>
              <a:rPr lang="en-US" sz="2400" b="1">
                <a:latin typeface="Times New Roman" panose="02020603050405020304" pitchFamily="18" charset="0"/>
                <a:cs typeface="Times New Roman" panose="02020603050405020304" pitchFamily="18" charset="0"/>
                <a:sym typeface="+mn-ea"/>
              </a:rPr>
              <a:t>Image Processing Toolbox:</a:t>
            </a:r>
            <a:r>
              <a:rPr lang="en-US" sz="2400">
                <a:latin typeface="Times New Roman" panose="02020603050405020304" pitchFamily="18" charset="0"/>
                <a:cs typeface="Times New Roman" panose="02020603050405020304" pitchFamily="18" charset="0"/>
                <a:sym typeface="+mn-ea"/>
              </a:rPr>
              <a:t> Uses MATLAB's Image Processing Toolbox for image enhancements.</a:t>
            </a:r>
            <a:endParaRPr lang="en-US" sz="2400">
              <a:latin typeface="Times New Roman" panose="02020603050405020304" pitchFamily="18" charset="0"/>
              <a:cs typeface="Times New Roman" panose="02020603050405020304" pitchFamily="18" charset="0"/>
            </a:endParaRPr>
          </a:p>
          <a:p>
            <a:pPr marL="342900" indent="-342900" algn="just">
              <a:buFont typeface="Wingdings" panose="05000000000000000000" charset="0"/>
              <a:buChar char="Ø"/>
            </a:pPr>
            <a:r>
              <a:rPr lang="en-US" sz="2400" b="1">
                <a:latin typeface="Times New Roman" panose="02020603050405020304" pitchFamily="18" charset="0"/>
                <a:cs typeface="Times New Roman" panose="02020603050405020304" pitchFamily="18" charset="0"/>
                <a:sym typeface="+mn-ea"/>
              </a:rPr>
              <a:t>GUI Development:</a:t>
            </a:r>
            <a:r>
              <a:rPr lang="en-US" sz="2400">
                <a:latin typeface="Times New Roman" panose="02020603050405020304" pitchFamily="18" charset="0"/>
                <a:cs typeface="Times New Roman" panose="02020603050405020304" pitchFamily="18" charset="0"/>
                <a:sym typeface="+mn-ea"/>
              </a:rPr>
              <a:t> Builds a user-friendly interface using MATLAB's App Designer.</a:t>
            </a:r>
            <a:endParaRPr lang="en-US" sz="240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9270</Words>
  <Application>WPS Presentation</Application>
  <PresentationFormat>Widescreen</PresentationFormat>
  <Paragraphs>296</Paragraphs>
  <Slides>22</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Arial</vt:lpstr>
      <vt:lpstr>SimSun</vt:lpstr>
      <vt:lpstr>Wingdings</vt:lpstr>
      <vt:lpstr>Times New Roman</vt:lpstr>
      <vt:lpstr>Calibri</vt:lpstr>
      <vt:lpstr>Arial</vt:lpstr>
      <vt:lpstr>Microsoft YaHei</vt:lpstr>
      <vt:lpstr>Arial Unicode MS</vt:lpstr>
      <vt:lpstr>Calibri Light</vt:lpstr>
      <vt:lpstr>Wingdings</vt:lpstr>
      <vt:lpstr>Calibri</vt:lpstr>
      <vt:lpstr>Office Theme</vt:lpstr>
      <vt:lpstr>PowerPoint 演示文稿</vt:lpstr>
      <vt:lpstr>INTRODUCTION:</vt:lpstr>
      <vt:lpstr>PROPOSED SYSTEM:</vt:lpstr>
      <vt:lpstr>LITERATURE SURVEY: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MODULE 2: OBJECT DETECTION MODULE (YOLOv8)</vt:lpstr>
      <vt:lpstr>MODULE 3: LICENSE PLATE RECOGNITION MODULE</vt:lpstr>
      <vt:lpstr>MODULE 4: DATABASE MODULE</vt:lpstr>
      <vt:lpstr>MODULE 5: ALERTING AND OUTPUT MODULE</vt:lpstr>
      <vt:lpstr>MODULE 6: USER INTERFACE MODULE</vt:lpstr>
      <vt:lpstr>ADVANTAGES</vt:lpstr>
      <vt:lpstr>APPLICATIONS</vt:lpstr>
      <vt:lpstr>CONCLUSION:</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kanniga saraswathy.M</dc:creator>
  <cp:lastModifiedBy>monish vidyarthi</cp:lastModifiedBy>
  <cp:revision>31</cp:revision>
  <dcterms:created xsi:type="dcterms:W3CDTF">2024-03-22T15:46:00Z</dcterms:created>
  <dcterms:modified xsi:type="dcterms:W3CDTF">2024-05-30T07:55:04Z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3771B019B3DB48E0A52FC94B7047580A_12</vt:lpwstr>
  </property>
  <property fmtid="{D5CDD505-2E9C-101B-9397-08002B2CF9AE}" pid="3" name="KSOProductBuildVer">
    <vt:lpwstr>1033-12.2.0.16909</vt:lpwstr>
  </property>
</Properties>
</file>

<file path=docProps/thumbnail.jpeg>
</file>